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9" r:id="rId3"/>
    <p:sldId id="301" r:id="rId4"/>
    <p:sldId id="326" r:id="rId5"/>
    <p:sldId id="260" r:id="rId6"/>
    <p:sldId id="261" r:id="rId7"/>
    <p:sldId id="303" r:id="rId8"/>
    <p:sldId id="307" r:id="rId9"/>
    <p:sldId id="262" r:id="rId10"/>
    <p:sldId id="328" r:id="rId11"/>
    <p:sldId id="327" r:id="rId12"/>
    <p:sldId id="331" r:id="rId13"/>
    <p:sldId id="332" r:id="rId14"/>
    <p:sldId id="333" r:id="rId15"/>
    <p:sldId id="324" r:id="rId16"/>
    <p:sldId id="325" r:id="rId17"/>
    <p:sldId id="308" r:id="rId18"/>
    <p:sldId id="32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74F84-4647-43D0-A66B-D44B30691E6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74A390D-FB36-4252-8DCF-EC6A35A06373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Local YPF</a:t>
          </a:r>
        </a:p>
      </dgm:t>
    </dgm:pt>
    <dgm:pt modelId="{F141F94D-2CC6-4ECA-8624-D09C9A4D784C}" type="parTrans" cxnId="{7E96D930-57C3-4257-8BC5-3E0BA0B70BD4}">
      <dgm:prSet/>
      <dgm:spPr/>
      <dgm:t>
        <a:bodyPr/>
        <a:lstStyle/>
        <a:p>
          <a:endParaRPr lang="en-GB"/>
        </a:p>
      </dgm:t>
    </dgm:pt>
    <dgm:pt modelId="{A1FBC326-7A94-4D81-BAF0-5A4D4BFAE79E}" type="sibTrans" cxnId="{7E96D930-57C3-4257-8BC5-3E0BA0B70BD4}">
      <dgm:prSet/>
      <dgm:spPr/>
      <dgm:t>
        <a:bodyPr/>
        <a:lstStyle/>
        <a:p>
          <a:endParaRPr lang="en-GB"/>
        </a:p>
      </dgm:t>
    </dgm:pt>
    <dgm:pt modelId="{0ECEE796-DE71-44A3-97BA-08FBF2197997}">
      <dgm:prSet phldrT="[Text]"/>
      <dgm:spPr/>
      <dgm:t>
        <a:bodyPr/>
        <a:lstStyle/>
        <a:p>
          <a:r>
            <a:rPr lang="en-GB" dirty="0"/>
            <a:t>GAMA YPF</a:t>
          </a:r>
        </a:p>
      </dgm:t>
    </dgm:pt>
    <dgm:pt modelId="{01C5A52E-C69F-4253-9026-BFBAB7B01489}" type="parTrans" cxnId="{4ED27379-68CD-48F7-86B6-E6A542CBA311}">
      <dgm:prSet/>
      <dgm:spPr/>
      <dgm:t>
        <a:bodyPr/>
        <a:lstStyle/>
        <a:p>
          <a:endParaRPr lang="en-GB"/>
        </a:p>
      </dgm:t>
    </dgm:pt>
    <dgm:pt modelId="{BEB66761-40E6-4680-8DBB-E50A06223B65}" type="sibTrans" cxnId="{4ED27379-68CD-48F7-86B6-E6A542CBA311}">
      <dgm:prSet/>
      <dgm:spPr/>
      <dgm:t>
        <a:bodyPr/>
        <a:lstStyle/>
        <a:p>
          <a:endParaRPr lang="en-GB"/>
        </a:p>
      </dgm:t>
    </dgm:pt>
    <dgm:pt modelId="{816D1B58-CE5C-4C27-89ED-964542F4ED04}">
      <dgm:prSet phldrT="[Text]"/>
      <dgm:spPr/>
      <dgm:t>
        <a:bodyPr/>
        <a:lstStyle/>
        <a:p>
          <a:r>
            <a:rPr lang="en-GB" dirty="0"/>
            <a:t>EFCA YPF</a:t>
          </a:r>
        </a:p>
      </dgm:t>
    </dgm:pt>
    <dgm:pt modelId="{63353037-EE93-4EAF-9635-8B5240D1182F}" type="parTrans" cxnId="{6F32BA30-932D-49B8-B5B4-1B0AF554D975}">
      <dgm:prSet/>
      <dgm:spPr/>
      <dgm:t>
        <a:bodyPr/>
        <a:lstStyle/>
        <a:p>
          <a:endParaRPr lang="en-GB"/>
        </a:p>
      </dgm:t>
    </dgm:pt>
    <dgm:pt modelId="{7D3B3104-A341-4C34-9485-3AF020F40D34}" type="sibTrans" cxnId="{6F32BA30-932D-49B8-B5B4-1B0AF554D975}">
      <dgm:prSet/>
      <dgm:spPr/>
      <dgm:t>
        <a:bodyPr/>
        <a:lstStyle/>
        <a:p>
          <a:endParaRPr lang="en-GB"/>
        </a:p>
      </dgm:t>
    </dgm:pt>
    <dgm:pt modelId="{AA95331A-484A-4C23-95D3-5EE00ABA35BD}">
      <dgm:prSet phldrT="[Text]"/>
      <dgm:spPr/>
      <dgm:t>
        <a:bodyPr/>
        <a:lstStyle/>
        <a:p>
          <a:r>
            <a:rPr lang="en-GB" dirty="0"/>
            <a:t>FEPAC YPF</a:t>
          </a:r>
        </a:p>
      </dgm:t>
    </dgm:pt>
    <dgm:pt modelId="{21BAF2FF-3FAF-4F75-BB08-B5614E29B827}" type="parTrans" cxnId="{E583FF1D-892A-48CE-A2A8-1F0D8D6FAC93}">
      <dgm:prSet/>
      <dgm:spPr/>
      <dgm:t>
        <a:bodyPr/>
        <a:lstStyle/>
        <a:p>
          <a:endParaRPr lang="en-GB"/>
        </a:p>
      </dgm:t>
    </dgm:pt>
    <dgm:pt modelId="{535EA918-CB85-4095-840A-500FCDCC23FD}" type="sibTrans" cxnId="{E583FF1D-892A-48CE-A2A8-1F0D8D6FAC93}">
      <dgm:prSet/>
      <dgm:spPr/>
      <dgm:t>
        <a:bodyPr/>
        <a:lstStyle/>
        <a:p>
          <a:endParaRPr lang="en-GB"/>
        </a:p>
      </dgm:t>
    </dgm:pt>
    <dgm:pt modelId="{8FC08662-6E8A-42CA-B997-0CE851A4EF4E}">
      <dgm:prSet phldrT="[Text]"/>
      <dgm:spPr/>
      <dgm:t>
        <a:bodyPr/>
        <a:lstStyle/>
        <a:p>
          <a:r>
            <a:rPr lang="en-GB" dirty="0"/>
            <a:t>ASPAC YPF</a:t>
          </a:r>
        </a:p>
      </dgm:t>
    </dgm:pt>
    <dgm:pt modelId="{2F871B52-08A1-42F9-9D37-C936F54BEF18}" type="parTrans" cxnId="{D877208C-C5AE-4502-946A-6E8B5011C7A0}">
      <dgm:prSet/>
      <dgm:spPr/>
      <dgm:t>
        <a:bodyPr/>
        <a:lstStyle/>
        <a:p>
          <a:endParaRPr lang="en-GB"/>
        </a:p>
      </dgm:t>
    </dgm:pt>
    <dgm:pt modelId="{5B7B6915-FADD-44A1-AC1C-1D847E710116}" type="sibTrans" cxnId="{D877208C-C5AE-4502-946A-6E8B5011C7A0}">
      <dgm:prSet/>
      <dgm:spPr/>
      <dgm:t>
        <a:bodyPr/>
        <a:lstStyle/>
        <a:p>
          <a:endParaRPr lang="en-GB"/>
        </a:p>
      </dgm:t>
    </dgm:pt>
    <dgm:pt modelId="{8E8BE5FE-6A5F-48FD-8112-16A47F535CD8}" type="pres">
      <dgm:prSet presAssocID="{3D174F84-4647-43D0-A66B-D44B30691E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70392C9-34C5-49FA-8879-DCDA59B19DEE}" type="pres">
      <dgm:prSet presAssocID="{D74A390D-FB36-4252-8DCF-EC6A35A06373}" presName="centerShape" presStyleLbl="node0" presStyleIdx="0" presStyleCnt="1"/>
      <dgm:spPr/>
      <dgm:t>
        <a:bodyPr/>
        <a:lstStyle/>
        <a:p>
          <a:endParaRPr lang="es-PE"/>
        </a:p>
      </dgm:t>
    </dgm:pt>
    <dgm:pt modelId="{7AC6E6ED-DF2B-4E64-AF80-3256020F5D8C}" type="pres">
      <dgm:prSet presAssocID="{0ECEE796-DE71-44A3-97BA-08FBF21979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8EBF9F2-37D4-4AC8-BFD5-61680488D419}" type="pres">
      <dgm:prSet presAssocID="{0ECEE796-DE71-44A3-97BA-08FBF2197997}" presName="dummy" presStyleCnt="0"/>
      <dgm:spPr/>
    </dgm:pt>
    <dgm:pt modelId="{6A102DA1-B727-4122-B20E-3867588FCB5F}" type="pres">
      <dgm:prSet presAssocID="{BEB66761-40E6-4680-8DBB-E50A06223B65}" presName="sibTrans" presStyleLbl="sibTrans2D1" presStyleIdx="0" presStyleCnt="4"/>
      <dgm:spPr/>
      <dgm:t>
        <a:bodyPr/>
        <a:lstStyle/>
        <a:p>
          <a:endParaRPr lang="es-PE"/>
        </a:p>
      </dgm:t>
    </dgm:pt>
    <dgm:pt modelId="{ECAC4065-8B01-4020-A947-C7077D65A1E4}" type="pres">
      <dgm:prSet presAssocID="{816D1B58-CE5C-4C27-89ED-964542F4ED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EB36CA-7ECC-40D9-AF00-486A0C882CF1}" type="pres">
      <dgm:prSet presAssocID="{816D1B58-CE5C-4C27-89ED-964542F4ED04}" presName="dummy" presStyleCnt="0"/>
      <dgm:spPr/>
    </dgm:pt>
    <dgm:pt modelId="{A6BA933E-DFAE-4E3E-85E4-D35AE1BD6595}" type="pres">
      <dgm:prSet presAssocID="{7D3B3104-A341-4C34-9485-3AF020F40D34}" presName="sibTrans" presStyleLbl="sibTrans2D1" presStyleIdx="1" presStyleCnt="4"/>
      <dgm:spPr/>
      <dgm:t>
        <a:bodyPr/>
        <a:lstStyle/>
        <a:p>
          <a:endParaRPr lang="es-PE"/>
        </a:p>
      </dgm:t>
    </dgm:pt>
    <dgm:pt modelId="{195BC90B-A989-47E2-9A17-C5575E4E9F64}" type="pres">
      <dgm:prSet presAssocID="{AA95331A-484A-4C23-95D3-5EE00ABA35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7197D9-5D8A-4787-ADCC-FE7E5A558A9C}" type="pres">
      <dgm:prSet presAssocID="{AA95331A-484A-4C23-95D3-5EE00ABA35BD}" presName="dummy" presStyleCnt="0"/>
      <dgm:spPr/>
    </dgm:pt>
    <dgm:pt modelId="{6BAD580E-737D-4E37-996E-BB57052740EB}" type="pres">
      <dgm:prSet presAssocID="{535EA918-CB85-4095-840A-500FCDCC23FD}" presName="sibTrans" presStyleLbl="sibTrans2D1" presStyleIdx="2" presStyleCnt="4"/>
      <dgm:spPr/>
      <dgm:t>
        <a:bodyPr/>
        <a:lstStyle/>
        <a:p>
          <a:endParaRPr lang="es-PE"/>
        </a:p>
      </dgm:t>
    </dgm:pt>
    <dgm:pt modelId="{85C52009-13AF-4E34-872F-9C6CFF984F2D}" type="pres">
      <dgm:prSet presAssocID="{8FC08662-6E8A-42CA-B997-0CE851A4EF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0CBE25C-5E92-4BE3-B3B7-3CE34C0398DF}" type="pres">
      <dgm:prSet presAssocID="{8FC08662-6E8A-42CA-B997-0CE851A4EF4E}" presName="dummy" presStyleCnt="0"/>
      <dgm:spPr/>
    </dgm:pt>
    <dgm:pt modelId="{04BB49D3-6E7A-4B95-99C6-01D17412759A}" type="pres">
      <dgm:prSet presAssocID="{5B7B6915-FADD-44A1-AC1C-1D847E710116}" presName="sibTrans" presStyleLbl="sibTrans2D1" presStyleIdx="3" presStyleCnt="4" custLinFactNeighborY="-813"/>
      <dgm:spPr/>
      <dgm:t>
        <a:bodyPr/>
        <a:lstStyle/>
        <a:p>
          <a:endParaRPr lang="es-PE"/>
        </a:p>
      </dgm:t>
    </dgm:pt>
  </dgm:ptLst>
  <dgm:cxnLst>
    <dgm:cxn modelId="{B59C1A11-6D07-4A6D-B8B2-DEECF5FFD69A}" type="presOf" srcId="{816D1B58-CE5C-4C27-89ED-964542F4ED04}" destId="{ECAC4065-8B01-4020-A947-C7077D65A1E4}" srcOrd="0" destOrd="0" presId="urn:microsoft.com/office/officeart/2005/8/layout/radial6"/>
    <dgm:cxn modelId="{6477F028-A3D9-4DBE-9240-6AE1DCB2FA58}" type="presOf" srcId="{8FC08662-6E8A-42CA-B997-0CE851A4EF4E}" destId="{85C52009-13AF-4E34-872F-9C6CFF984F2D}" srcOrd="0" destOrd="0" presId="urn:microsoft.com/office/officeart/2005/8/layout/radial6"/>
    <dgm:cxn modelId="{4D57A180-D974-438F-97F2-EEA2E845408A}" type="presOf" srcId="{D74A390D-FB36-4252-8DCF-EC6A35A06373}" destId="{970392C9-34C5-49FA-8879-DCDA59B19DEE}" srcOrd="0" destOrd="0" presId="urn:microsoft.com/office/officeart/2005/8/layout/radial6"/>
    <dgm:cxn modelId="{A463D56B-8093-4995-829E-78BC3B5C4340}" type="presOf" srcId="{BEB66761-40E6-4680-8DBB-E50A06223B65}" destId="{6A102DA1-B727-4122-B20E-3867588FCB5F}" srcOrd="0" destOrd="0" presId="urn:microsoft.com/office/officeart/2005/8/layout/radial6"/>
    <dgm:cxn modelId="{E583FF1D-892A-48CE-A2A8-1F0D8D6FAC93}" srcId="{D74A390D-FB36-4252-8DCF-EC6A35A06373}" destId="{AA95331A-484A-4C23-95D3-5EE00ABA35BD}" srcOrd="2" destOrd="0" parTransId="{21BAF2FF-3FAF-4F75-BB08-B5614E29B827}" sibTransId="{535EA918-CB85-4095-840A-500FCDCC23FD}"/>
    <dgm:cxn modelId="{6A01D886-FC41-4289-B1B4-55CBBF8A25D2}" type="presOf" srcId="{AA95331A-484A-4C23-95D3-5EE00ABA35BD}" destId="{195BC90B-A989-47E2-9A17-C5575E4E9F64}" srcOrd="0" destOrd="0" presId="urn:microsoft.com/office/officeart/2005/8/layout/radial6"/>
    <dgm:cxn modelId="{79EF597B-FF7E-40C3-8ACB-C97DEEF0FF5F}" type="presOf" srcId="{7D3B3104-A341-4C34-9485-3AF020F40D34}" destId="{A6BA933E-DFAE-4E3E-85E4-D35AE1BD6595}" srcOrd="0" destOrd="0" presId="urn:microsoft.com/office/officeart/2005/8/layout/radial6"/>
    <dgm:cxn modelId="{6F32BA30-932D-49B8-B5B4-1B0AF554D975}" srcId="{D74A390D-FB36-4252-8DCF-EC6A35A06373}" destId="{816D1B58-CE5C-4C27-89ED-964542F4ED04}" srcOrd="1" destOrd="0" parTransId="{63353037-EE93-4EAF-9635-8B5240D1182F}" sibTransId="{7D3B3104-A341-4C34-9485-3AF020F40D34}"/>
    <dgm:cxn modelId="{4ED27379-68CD-48F7-86B6-E6A542CBA311}" srcId="{D74A390D-FB36-4252-8DCF-EC6A35A06373}" destId="{0ECEE796-DE71-44A3-97BA-08FBF2197997}" srcOrd="0" destOrd="0" parTransId="{01C5A52E-C69F-4253-9026-BFBAB7B01489}" sibTransId="{BEB66761-40E6-4680-8DBB-E50A06223B65}"/>
    <dgm:cxn modelId="{7E96D930-57C3-4257-8BC5-3E0BA0B70BD4}" srcId="{3D174F84-4647-43D0-A66B-D44B30691E60}" destId="{D74A390D-FB36-4252-8DCF-EC6A35A06373}" srcOrd="0" destOrd="0" parTransId="{F141F94D-2CC6-4ECA-8624-D09C9A4D784C}" sibTransId="{A1FBC326-7A94-4D81-BAF0-5A4D4BFAE79E}"/>
    <dgm:cxn modelId="{D877208C-C5AE-4502-946A-6E8B5011C7A0}" srcId="{D74A390D-FB36-4252-8DCF-EC6A35A06373}" destId="{8FC08662-6E8A-42CA-B997-0CE851A4EF4E}" srcOrd="3" destOrd="0" parTransId="{2F871B52-08A1-42F9-9D37-C936F54BEF18}" sibTransId="{5B7B6915-FADD-44A1-AC1C-1D847E710116}"/>
    <dgm:cxn modelId="{DE4E9117-D0F3-42CF-BE20-04B0A4ACBAFA}" type="presOf" srcId="{3D174F84-4647-43D0-A66B-D44B30691E60}" destId="{8E8BE5FE-6A5F-48FD-8112-16A47F535CD8}" srcOrd="0" destOrd="0" presId="urn:microsoft.com/office/officeart/2005/8/layout/radial6"/>
    <dgm:cxn modelId="{9426D2ED-3DD5-4A31-A8CB-B4D0DFE11B14}" type="presOf" srcId="{5B7B6915-FADD-44A1-AC1C-1D847E710116}" destId="{04BB49D3-6E7A-4B95-99C6-01D17412759A}" srcOrd="0" destOrd="0" presId="urn:microsoft.com/office/officeart/2005/8/layout/radial6"/>
    <dgm:cxn modelId="{E99F3980-B23B-4BAF-B404-DDE0082150F4}" type="presOf" srcId="{0ECEE796-DE71-44A3-97BA-08FBF2197997}" destId="{7AC6E6ED-DF2B-4E64-AF80-3256020F5D8C}" srcOrd="0" destOrd="0" presId="urn:microsoft.com/office/officeart/2005/8/layout/radial6"/>
    <dgm:cxn modelId="{BEF6930A-E4E5-47E9-A0AA-969A05605C2A}" type="presOf" srcId="{535EA918-CB85-4095-840A-500FCDCC23FD}" destId="{6BAD580E-737D-4E37-996E-BB57052740EB}" srcOrd="0" destOrd="0" presId="urn:microsoft.com/office/officeart/2005/8/layout/radial6"/>
    <dgm:cxn modelId="{DD8A6364-9E69-403A-AAE0-C009BC33D1F8}" type="presParOf" srcId="{8E8BE5FE-6A5F-48FD-8112-16A47F535CD8}" destId="{970392C9-34C5-49FA-8879-DCDA59B19DEE}" srcOrd="0" destOrd="0" presId="urn:microsoft.com/office/officeart/2005/8/layout/radial6"/>
    <dgm:cxn modelId="{830F6EA3-FA17-4449-B350-7CDAC317D08B}" type="presParOf" srcId="{8E8BE5FE-6A5F-48FD-8112-16A47F535CD8}" destId="{7AC6E6ED-DF2B-4E64-AF80-3256020F5D8C}" srcOrd="1" destOrd="0" presId="urn:microsoft.com/office/officeart/2005/8/layout/radial6"/>
    <dgm:cxn modelId="{44B574D1-AA10-422E-A063-2F2758375404}" type="presParOf" srcId="{8E8BE5FE-6A5F-48FD-8112-16A47F535CD8}" destId="{F8EBF9F2-37D4-4AC8-BFD5-61680488D419}" srcOrd="2" destOrd="0" presId="urn:microsoft.com/office/officeart/2005/8/layout/radial6"/>
    <dgm:cxn modelId="{5CDA8452-7FF7-4635-84E2-185272D3C26B}" type="presParOf" srcId="{8E8BE5FE-6A5F-48FD-8112-16A47F535CD8}" destId="{6A102DA1-B727-4122-B20E-3867588FCB5F}" srcOrd="3" destOrd="0" presId="urn:microsoft.com/office/officeart/2005/8/layout/radial6"/>
    <dgm:cxn modelId="{B5122D37-A497-45A1-97A9-24D5F4A21130}" type="presParOf" srcId="{8E8BE5FE-6A5F-48FD-8112-16A47F535CD8}" destId="{ECAC4065-8B01-4020-A947-C7077D65A1E4}" srcOrd="4" destOrd="0" presId="urn:microsoft.com/office/officeart/2005/8/layout/radial6"/>
    <dgm:cxn modelId="{B900E53E-FA75-4EF4-96E9-2999CDBE5F24}" type="presParOf" srcId="{8E8BE5FE-6A5F-48FD-8112-16A47F535CD8}" destId="{E0EB36CA-7ECC-40D9-AF00-486A0C882CF1}" srcOrd="5" destOrd="0" presId="urn:microsoft.com/office/officeart/2005/8/layout/radial6"/>
    <dgm:cxn modelId="{C5E8E383-4C2C-4DBD-B60C-736BDE1A8A48}" type="presParOf" srcId="{8E8BE5FE-6A5F-48FD-8112-16A47F535CD8}" destId="{A6BA933E-DFAE-4E3E-85E4-D35AE1BD6595}" srcOrd="6" destOrd="0" presId="urn:microsoft.com/office/officeart/2005/8/layout/radial6"/>
    <dgm:cxn modelId="{AADAF109-F496-4585-938A-22796105B3CA}" type="presParOf" srcId="{8E8BE5FE-6A5F-48FD-8112-16A47F535CD8}" destId="{195BC90B-A989-47E2-9A17-C5575E4E9F64}" srcOrd="7" destOrd="0" presId="urn:microsoft.com/office/officeart/2005/8/layout/radial6"/>
    <dgm:cxn modelId="{C5A490BB-6110-45A1-BF93-3EB9D4EA6477}" type="presParOf" srcId="{8E8BE5FE-6A5F-48FD-8112-16A47F535CD8}" destId="{267197D9-5D8A-4787-ADCC-FE7E5A558A9C}" srcOrd="8" destOrd="0" presId="urn:microsoft.com/office/officeart/2005/8/layout/radial6"/>
    <dgm:cxn modelId="{02800AC1-66AD-417C-A6BF-036C5B0C5401}" type="presParOf" srcId="{8E8BE5FE-6A5F-48FD-8112-16A47F535CD8}" destId="{6BAD580E-737D-4E37-996E-BB57052740EB}" srcOrd="9" destOrd="0" presId="urn:microsoft.com/office/officeart/2005/8/layout/radial6"/>
    <dgm:cxn modelId="{7D01D31E-F95E-4547-AAA9-6EE45A5C61CA}" type="presParOf" srcId="{8E8BE5FE-6A5F-48FD-8112-16A47F535CD8}" destId="{85C52009-13AF-4E34-872F-9C6CFF984F2D}" srcOrd="10" destOrd="0" presId="urn:microsoft.com/office/officeart/2005/8/layout/radial6"/>
    <dgm:cxn modelId="{AE340A08-8441-48AB-98FD-1A254B0EA31D}" type="presParOf" srcId="{8E8BE5FE-6A5F-48FD-8112-16A47F535CD8}" destId="{B0CBE25C-5E92-4BE3-B3B7-3CE34C0398DF}" srcOrd="11" destOrd="0" presId="urn:microsoft.com/office/officeart/2005/8/layout/radial6"/>
    <dgm:cxn modelId="{057F1F1B-14A3-4C28-BC61-C4862A8C2D0F}" type="presParOf" srcId="{8E8BE5FE-6A5F-48FD-8112-16A47F535CD8}" destId="{04BB49D3-6E7A-4B95-99C6-01D17412759A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 alt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3204F3E-2F79-43B8-B599-3C5202E2551D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3254E5B-A69B-4509-AE06-5C52DDEE32D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9375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DD72C-DDC2-45E8-B891-954E2E18F8F6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4D8D-D9BF-4677-ADD8-438324AA4618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D6C7C-D331-47CB-B6B5-1270EC48F510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5AAD1-E5AB-4B75-8A35-E21D42482FBE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B879CE-D6D1-4AFE-A815-AC131F8A98F7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7DCBF-D8FB-4552-8B5B-0BA22C574F95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E457AC-ABD6-4F88-92AB-CF3A384863E0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921F3-4CB2-4376-AF41-C81715A0CA2B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D47BF-D2AB-4CF7-973F-9BD0903D503D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A3D7-BC5B-44AF-89CD-BA566E5C7C0A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B5952-4774-46CF-905F-83763FAE536A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38EE0-078A-49DC-A9DE-E50353F2A846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C6B02-8600-486F-B452-BF739A0C318B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DBD4F-0401-443F-96FD-E0F5975E1E39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94473-A655-44D9-BC43-4D33C9D8DA74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7F6CC-05B4-41F8-8C94-8FF979A7E840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A352B-829E-4275-A9A1-2C5E20025A29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FF72-E074-4075-B059-220CF16FC403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7E407-80BE-44CE-85D0-1C6967789DA6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A634B-667C-40CB-A707-C73976F828F3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BBFE4-1BA8-4117-9F7D-33EA82FEA20D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C6EAE-1697-4710-B167-5C25C0312B69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8DC83-60C2-492E-8BA5-5DECFA96D351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D4977-89AB-4610-99EC-05ADFC602E3A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6F6F7-F34A-487F-8768-379BB0241A39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AF0A-2604-427E-BF21-75F6D5988976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E5AB4-7E3E-44F6-94C3-8FBF28334150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6581F-B913-4EA1-A0C9-ECA0AAD94E35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FAD2A-0DA0-436F-9656-0379622F9922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BD4C6-0E02-4D62-A20A-C115A5291B04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44EE3-17C8-4CDE-832E-7D908BC6148D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5F7D7-D304-43B8-A6D1-B9337E6C5C1C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B946C-481D-4D5E-A7EA-20D00D3A27D1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82BF-F724-4B5F-9A01-FE908083A45C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F12A2-E829-4582-B902-DBBB6C5CF294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24C23-BA0F-440B-9A3F-1C238AD0F6FE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194D0F-51D4-4473-8691-3468D3051EDC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59D3-9E6F-4743-930E-49EB213C48CD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60BDC-7417-48A4-B453-8919B25BDDEC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6B778-23DE-4179-B183-1090E7031C03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D8D3B-C9AA-4C34-9847-9D1BEEA44525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44D9-BC31-47EF-A921-CD5FDD88CD3E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CFBD1-CFF2-4A94-9F7C-2182F0671183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B9B58-C6C2-4C27-8200-3661A9834AFC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93A956-981C-40D1-ADED-63E5C4FAB934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ED321-3847-4464-9BA7-92C31CDF575F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CD072-094F-4696-9B7F-A1B1585D57A8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583FB-AA03-4A13-A2DF-5D8D37A7E161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GB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1623D41-A244-48F0-A479-3C66F65E44B1}" type="datetimeFigureOut">
              <a:rPr lang="en-GB" altLang="en-US"/>
              <a:pPr/>
              <a:t>27/04/2018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52D452E-E2FE-4B97-A388-515AD39AF3E8}" type="slidenum">
              <a:rPr lang="en-GB" altLang="fr-FR"/>
              <a:pPr/>
              <a:t>‹Nº›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texto del patrón</a:t>
            </a:r>
          </a:p>
          <a:p>
            <a:pPr lvl="1"/>
            <a:r>
              <a:rPr lang="es-ES" altLang="fr-FR"/>
              <a:t>Segundo nivel</a:t>
            </a:r>
          </a:p>
          <a:p>
            <a:pPr lvl="2"/>
            <a:r>
              <a:rPr lang="es-ES" altLang="fr-FR"/>
              <a:t>Tercer nivel</a:t>
            </a:r>
          </a:p>
          <a:p>
            <a:pPr lvl="3"/>
            <a:r>
              <a:rPr lang="es-ES" altLang="fr-FR"/>
              <a:t>Cuarto nivel</a:t>
            </a:r>
          </a:p>
          <a:p>
            <a:pPr lvl="4"/>
            <a:r>
              <a:rPr lang="es-ES" altLang="fr-FR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27B6301A-14DD-4CB6-B152-F04A3671A7B5}" type="datetimeFigureOut">
              <a:rPr lang="es-ES" altLang="en-US"/>
              <a:pPr/>
              <a:t>27/04/2018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E4D3872A-D902-4AD9-82EC-9F07236CC1B4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odrigo.juarez@foaconsulting.com" TargetMode="External"/><Relationship Id="rId2" Type="http://schemas.openxmlformats.org/officeDocument/2006/relationships/hyperlink" Target="mailto:ypf@fidic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.assumpcao@ecrengenharia.com.b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dic.org/YPF" TargetMode="External"/><Relationship Id="rId2" Type="http://schemas.openxmlformats.org/officeDocument/2006/relationships/hyperlink" Target="http://fidic.org/type-blogs/young-professional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nkedin.com/groups/23096" TargetMode="External"/><Relationship Id="rId4" Type="http://schemas.openxmlformats.org/officeDocument/2006/relationships/hyperlink" Target="http://fidic.org/ypmtp201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 txBox="1">
            <a:spLocks/>
          </p:cNvSpPr>
          <p:nvPr/>
        </p:nvSpPr>
        <p:spPr bwMode="auto">
          <a:xfrm>
            <a:off x="426616" y="548680"/>
            <a:ext cx="8229600" cy="4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s-MX" altLang="en-US" sz="2200" dirty="0">
                <a:solidFill>
                  <a:schemeClr val="tx2"/>
                </a:solidFill>
                <a:latin typeface="Arial Black" pitchFamily="34" charset="0"/>
              </a:rPr>
              <a:t>Federación Internacional de Ingenieros Consultores</a:t>
            </a:r>
          </a:p>
        </p:txBody>
      </p:sp>
      <p:sp>
        <p:nvSpPr>
          <p:cNvPr id="3075" name="Text Placeholder 2"/>
          <p:cNvSpPr txBox="1">
            <a:spLocks/>
          </p:cNvSpPr>
          <p:nvPr/>
        </p:nvSpPr>
        <p:spPr bwMode="auto">
          <a:xfrm>
            <a:off x="426616" y="2715940"/>
            <a:ext cx="8211482" cy="144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MX" altLang="en-US" sz="2800" b="1" dirty="0">
                <a:solidFill>
                  <a:schemeClr val="tx2"/>
                </a:solidFill>
              </a:rPr>
              <a:t>“Pautas para la formación de grupos de Jóvenes Profesionales (</a:t>
            </a:r>
            <a:r>
              <a:rPr lang="es-MX" altLang="en-US" sz="2800" b="1" dirty="0" err="1">
                <a:solidFill>
                  <a:schemeClr val="tx2"/>
                </a:solidFill>
              </a:rPr>
              <a:t>YP´s</a:t>
            </a:r>
            <a:r>
              <a:rPr lang="es-MX" altLang="en-US" sz="2800" b="1" dirty="0">
                <a:solidFill>
                  <a:schemeClr val="tx2"/>
                </a:solidFill>
              </a:rPr>
              <a:t>) y los beneficios para las asociaciones y sus miembros”</a:t>
            </a:r>
          </a:p>
        </p:txBody>
      </p:sp>
      <p:pic>
        <p:nvPicPr>
          <p:cNvPr id="3076" name="Imag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429" y="1050251"/>
            <a:ext cx="134997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D8F75A40-57B2-4774-A1E2-FB9A05F38D5E}"/>
              </a:ext>
            </a:extLst>
          </p:cNvPr>
          <p:cNvSpPr txBox="1">
            <a:spLocks/>
          </p:cNvSpPr>
          <p:nvPr/>
        </p:nvSpPr>
        <p:spPr bwMode="auto">
          <a:xfrm>
            <a:off x="611560" y="4161891"/>
            <a:ext cx="7859712" cy="18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MX" altLang="en-US" sz="1600" b="1" dirty="0">
                <a:solidFill>
                  <a:schemeClr val="tx2"/>
                </a:solidFill>
              </a:rPr>
              <a:t>Ing. Rodrigo Juárez Cornelio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MX" altLang="en-US" sz="1600" b="1" dirty="0">
                <a:solidFill>
                  <a:schemeClr val="tx2"/>
                </a:solidFill>
              </a:rPr>
              <a:t>Ing. André </a:t>
            </a:r>
            <a:r>
              <a:rPr lang="es-MX" altLang="en-US" sz="1600" b="1" dirty="0" err="1">
                <a:solidFill>
                  <a:schemeClr val="tx2"/>
                </a:solidFill>
              </a:rPr>
              <a:t>Jabir</a:t>
            </a:r>
            <a:r>
              <a:rPr lang="es-MX" altLang="en-US" sz="1600" b="1" dirty="0">
                <a:solidFill>
                  <a:schemeClr val="tx2"/>
                </a:solidFill>
              </a:rPr>
              <a:t> </a:t>
            </a:r>
            <a:r>
              <a:rPr lang="es-MX" altLang="en-US" sz="1600" b="1" dirty="0" err="1">
                <a:solidFill>
                  <a:schemeClr val="tx2"/>
                </a:solidFill>
              </a:rPr>
              <a:t>Assumpção</a:t>
            </a:r>
            <a:endParaRPr lang="es-MX" altLang="en-US" sz="1600" b="1" dirty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MX" altLang="en-US" sz="1600" b="1" dirty="0">
                <a:solidFill>
                  <a:schemeClr val="tx2"/>
                </a:solidFill>
              </a:rPr>
              <a:t>Integrantes del Comité de Jóvenes Profesionistas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MX" altLang="en-US" sz="1600" b="1" dirty="0">
                <a:solidFill>
                  <a:schemeClr val="tx2"/>
                </a:solidFill>
              </a:rPr>
              <a:t>(YPFSC) de FIDIC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s-MX" altLang="en-US" sz="1600" b="1" dirty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s-MX" altLang="en-US" sz="1400" b="1" dirty="0">
                <a:solidFill>
                  <a:schemeClr val="tx2"/>
                </a:solidFill>
              </a:rPr>
              <a:t>9 de Mayo de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10</a:t>
            </a:fld>
            <a:endParaRPr lang="en-GB" alt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A165878C-8252-487F-86DB-330595935EAA}"/>
              </a:ext>
            </a:extLst>
          </p:cNvPr>
          <p:cNvSpPr txBox="1">
            <a:spLocks/>
          </p:cNvSpPr>
          <p:nvPr/>
        </p:nvSpPr>
        <p:spPr bwMode="auto">
          <a:xfrm>
            <a:off x="2267745" y="0"/>
            <a:ext cx="720080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550" b="1" dirty="0">
                <a:solidFill>
                  <a:schemeClr val="tx2"/>
                </a:solidFill>
                <a:latin typeface="Arial Black" pitchFamily="34" charset="0"/>
              </a:rPr>
              <a:t>4. Comunidad </a:t>
            </a:r>
            <a:r>
              <a:rPr lang="es-MX" altLang="fr-FR" sz="1550" b="1" dirty="0">
                <a:solidFill>
                  <a:schemeClr val="tx2"/>
                </a:solidFill>
                <a:latin typeface="Arial Black" pitchFamily="34" charset="0"/>
              </a:rPr>
              <a:t>de Jóvenes Profesionistas de FIDIC</a:t>
            </a:r>
            <a:endParaRPr lang="es-MX" altLang="en-US" sz="155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A739C3E9-2D09-45EA-8FE5-02B26B859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52" y="620688"/>
            <a:ext cx="874909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MX" altLang="fr-FR" sz="1600" b="1" dirty="0">
                <a:solidFill>
                  <a:schemeClr val="tx2"/>
                </a:solidFill>
              </a:rPr>
              <a:t>Brasil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fr-FR" sz="1600" dirty="0">
                <a:solidFill>
                  <a:schemeClr val="tx2"/>
                </a:solidFill>
              </a:rPr>
              <a:t>Se presentó la iniciativa para la creación del Foro de Jóvenes Profesionales, soportada por la </a:t>
            </a:r>
            <a:r>
              <a:rPr lang="es-PE" sz="1600" dirty="0">
                <a:solidFill>
                  <a:schemeClr val="tx2"/>
                </a:solidFill>
              </a:rPr>
              <a:t>Asociación Brasileña de Consultores de Ingeniería (ABCE)</a:t>
            </a:r>
            <a:r>
              <a:rPr lang="es-MX" altLang="fr-FR" sz="1600" dirty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altLang="fr-F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fr-FR" sz="1600" dirty="0">
                <a:solidFill>
                  <a:schemeClr val="tx2"/>
                </a:solidFill>
              </a:rPr>
              <a:t>La creación del Foro busca traer a los jóvenes a la discusión sobre el futuro del sector. Se busca también atraer a la asociación tres temas muy importantes pero aún poco discutidos, siendo ellos: innovación, sustentabilidad y educación.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altLang="fr-F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fr-FR" sz="1600" dirty="0">
                <a:solidFill>
                  <a:schemeClr val="tx2"/>
                </a:solidFill>
              </a:rPr>
              <a:t>Tenemos como objetivo el lanzamiento oficial del </a:t>
            </a:r>
          </a:p>
          <a:p>
            <a:r>
              <a:rPr lang="es-ES" altLang="fr-FR" sz="1600" dirty="0">
                <a:solidFill>
                  <a:schemeClr val="tx2"/>
                </a:solidFill>
              </a:rPr>
              <a:t>     Foro aún en el año 2018.</a:t>
            </a:r>
            <a:endParaRPr lang="es-MX" altLang="fr-FR" sz="1600" b="1" dirty="0">
              <a:solidFill>
                <a:schemeClr val="tx2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F3F42B2-8DC6-4A21-9DA6-560E8F1A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87" y="3501008"/>
            <a:ext cx="3890111" cy="214847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3A3B90E-03DC-4930-9F74-10DE1ED9D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420888"/>
            <a:ext cx="4139952" cy="39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28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96721" y="638132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11</a:t>
            </a:fld>
            <a:endParaRPr lang="en-GB" altLang="fr-FR" dirty="0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xmlns="" id="{BF987464-713F-4011-940D-6F3A2EAE3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248" y="580618"/>
            <a:ext cx="2291962" cy="400110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dirty="0">
                <a:solidFill>
                  <a:schemeClr val="tx2">
                    <a:lumMod val="75000"/>
                  </a:schemeClr>
                </a:solidFill>
              </a:rPr>
              <a:t>Reuniones con el CE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70B46C7A-CEE2-4427-9030-A28E1AE7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552887"/>
            <a:ext cx="1983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Foro de </a:t>
            </a:r>
            <a:r>
              <a:rPr lang="es-MX" sz="2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YP´s</a:t>
            </a:r>
            <a:endParaRPr lang="es-MX" sz="2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91E1FD70-8C73-4FAB-922C-999CA086D3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7"/>
          <a:stretch/>
        </p:blipFill>
        <p:spPr bwMode="auto">
          <a:xfrm>
            <a:off x="4499992" y="980728"/>
            <a:ext cx="412096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C8243C1-6AB5-4CA1-9519-6792783E4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7" y="3412580"/>
            <a:ext cx="4125701" cy="22768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EFBB9D8-22BE-42EB-BA26-067979CA2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412580"/>
            <a:ext cx="4120963" cy="22768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5E48D1-039E-4C62-8F21-E23231082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46" y="974664"/>
            <a:ext cx="4125701" cy="2382328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65ED81C3-EBED-4700-BDFD-9C0F9B9AB283}"/>
              </a:ext>
            </a:extLst>
          </p:cNvPr>
          <p:cNvSpPr txBox="1">
            <a:spLocks/>
          </p:cNvSpPr>
          <p:nvPr/>
        </p:nvSpPr>
        <p:spPr bwMode="auto">
          <a:xfrm>
            <a:off x="2267745" y="0"/>
            <a:ext cx="720080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550" b="1" dirty="0">
                <a:solidFill>
                  <a:schemeClr val="tx2"/>
                </a:solidFill>
                <a:latin typeface="Arial Black" pitchFamily="34" charset="0"/>
              </a:rPr>
              <a:t>4. Comunidad </a:t>
            </a:r>
            <a:r>
              <a:rPr lang="es-MX" altLang="fr-FR" sz="1550" b="1" dirty="0">
                <a:solidFill>
                  <a:schemeClr val="tx2"/>
                </a:solidFill>
                <a:latin typeface="Arial Black" pitchFamily="34" charset="0"/>
              </a:rPr>
              <a:t>de Jóvenes Profesionistas de FIDIC</a:t>
            </a:r>
            <a:endParaRPr lang="es-MX" altLang="en-US" sz="155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21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30932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12</a:t>
            </a:fld>
            <a:endParaRPr lang="en-GB" altLang="fr-FR" dirty="0"/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xmlns="" id="{ACDC8ABA-9CC3-4F6E-B036-AB7CD91C4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624" y="3384639"/>
            <a:ext cx="3828766" cy="2153805"/>
          </a:xfrm>
        </p:spPr>
      </p:pic>
      <p:sp>
        <p:nvSpPr>
          <p:cNvPr id="24" name="TextBox 5">
            <a:extLst>
              <a:ext uri="{FF2B5EF4-FFF2-40B4-BE49-F238E27FC236}">
                <a16:creationId xmlns:a16="http://schemas.microsoft.com/office/drawing/2014/main" xmlns="" id="{0FAE80B0-03AF-4E57-857D-D5673F8A9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66" y="635032"/>
            <a:ext cx="244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Visitas Técnicas</a:t>
            </a:r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xmlns="" id="{8A98B59D-2BAC-4FAE-97CB-EDE1122B4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4" y="1124744"/>
            <a:ext cx="3828766" cy="224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736F44F0-CD35-4B77-9EF4-304A3718E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886" y="635032"/>
            <a:ext cx="2693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Actividades Sociales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98EABEB-78D1-49FC-8CAB-0DB7F9113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522" y="1124744"/>
            <a:ext cx="3794718" cy="22416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A8AE86D-7219-4CEE-BBAA-5E748F43C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893" y="3384639"/>
            <a:ext cx="3794347" cy="2153805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9B1E8F32-6778-425C-B393-11D40F77974D}"/>
              </a:ext>
            </a:extLst>
          </p:cNvPr>
          <p:cNvSpPr txBox="1">
            <a:spLocks/>
          </p:cNvSpPr>
          <p:nvPr/>
        </p:nvSpPr>
        <p:spPr bwMode="auto">
          <a:xfrm>
            <a:off x="2267745" y="0"/>
            <a:ext cx="720080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550" b="1" dirty="0">
                <a:solidFill>
                  <a:schemeClr val="tx2"/>
                </a:solidFill>
                <a:latin typeface="Arial Black" pitchFamily="34" charset="0"/>
              </a:rPr>
              <a:t>4. Comunidad </a:t>
            </a:r>
            <a:r>
              <a:rPr lang="es-MX" altLang="fr-FR" sz="1550" b="1" dirty="0">
                <a:solidFill>
                  <a:schemeClr val="tx2"/>
                </a:solidFill>
                <a:latin typeface="Arial Black" pitchFamily="34" charset="0"/>
              </a:rPr>
              <a:t>de Jóvenes Profesionistas de FIDIC</a:t>
            </a:r>
            <a:endParaRPr lang="es-MX" altLang="en-US" sz="155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723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13</a:t>
            </a:fld>
            <a:endParaRPr lang="en-GB" altLang="fr-FR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xmlns="" id="{BF987464-713F-4011-940D-6F3A2EAE3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95" y="775674"/>
            <a:ext cx="2848603" cy="400110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es-MX" sz="2000" b="1" dirty="0">
                <a:solidFill>
                  <a:schemeClr val="tx2">
                    <a:lumMod val="75000"/>
                  </a:schemeClr>
                </a:solidFill>
              </a:rPr>
              <a:t>Reuniones Cara a Cara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xmlns="" id="{0FAE80B0-03AF-4E57-857D-D5673F8A9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59" y="690199"/>
            <a:ext cx="1945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Ceremonia de Reconocimiento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70B46C7A-CEE2-4427-9030-A28E1AE7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337" y="775674"/>
            <a:ext cx="3179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Future </a:t>
            </a:r>
            <a:r>
              <a:rPr lang="es-MX" sz="2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Leaders</a:t>
            </a: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Workshop</a:t>
            </a:r>
          </a:p>
        </p:txBody>
      </p:sp>
      <p:pic>
        <p:nvPicPr>
          <p:cNvPr id="32" name="Picture 1">
            <a:extLst>
              <a:ext uri="{FF2B5EF4-FFF2-40B4-BE49-F238E27FC236}">
                <a16:creationId xmlns:a16="http://schemas.microsoft.com/office/drawing/2014/main" xmlns="" id="{7AADA8A2-52A4-4CC3-A1BA-C0AD1B43C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2" y="1398635"/>
            <a:ext cx="2458214" cy="15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Content Placeholder 3">
            <a:extLst>
              <a:ext uri="{FF2B5EF4-FFF2-40B4-BE49-F238E27FC236}">
                <a16:creationId xmlns:a16="http://schemas.microsoft.com/office/drawing/2014/main" xmlns="" id="{819B5F3C-2E8D-45F5-9D9A-DCA95EC3C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6"/>
          <a:stretch>
            <a:fillRect/>
          </a:stretch>
        </p:blipFill>
        <p:spPr bwMode="auto">
          <a:xfrm>
            <a:off x="265241" y="3064479"/>
            <a:ext cx="2475073" cy="161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61336A9-0DFB-43EB-BB12-776921762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97" y="3064479"/>
            <a:ext cx="2459765" cy="16166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5676E35-A368-4330-8325-9BD94D71A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84" b="19185"/>
          <a:stretch/>
        </p:blipFill>
        <p:spPr>
          <a:xfrm>
            <a:off x="3211716" y="3064479"/>
            <a:ext cx="2868485" cy="1616601"/>
          </a:xfrm>
          <a:prstGeom prst="rect">
            <a:avLst/>
          </a:prstGeom>
        </p:spPr>
      </p:pic>
      <p:pic>
        <p:nvPicPr>
          <p:cNvPr id="1026" name="4D222A1F-EEBA-417E-8DC3-DB246630DE11" descr="4D222A1F-EEBA-417E-8DC3-DB246630DE11">
            <a:extLst>
              <a:ext uri="{FF2B5EF4-FFF2-40B4-BE49-F238E27FC236}">
                <a16:creationId xmlns:a16="http://schemas.microsoft.com/office/drawing/2014/main" xmlns="" id="{12D401B4-10EF-4C9A-AFCE-ADBFA797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5" y="1398084"/>
            <a:ext cx="2868485" cy="15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63C75C3-01FB-453D-B996-42BFE5C4A255" descr="D63C75C3-01FB-453D-B996-42BFE5C4A255">
            <a:extLst>
              <a:ext uri="{FF2B5EF4-FFF2-40B4-BE49-F238E27FC236}">
                <a16:creationId xmlns:a16="http://schemas.microsoft.com/office/drawing/2014/main" xmlns="" id="{B29CA73F-C727-4A22-9DC0-2A334BF6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96" y="1398083"/>
            <a:ext cx="2459765" cy="15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2F09CF13-9725-4755-9FAF-28FD8C704610}"/>
              </a:ext>
            </a:extLst>
          </p:cNvPr>
          <p:cNvSpPr txBox="1">
            <a:spLocks/>
          </p:cNvSpPr>
          <p:nvPr/>
        </p:nvSpPr>
        <p:spPr bwMode="auto">
          <a:xfrm>
            <a:off x="2267745" y="0"/>
            <a:ext cx="720080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550" b="1" dirty="0">
                <a:solidFill>
                  <a:schemeClr val="tx2"/>
                </a:solidFill>
                <a:latin typeface="Arial Black" pitchFamily="34" charset="0"/>
              </a:rPr>
              <a:t>4. Comunidad </a:t>
            </a:r>
            <a:r>
              <a:rPr lang="es-MX" altLang="fr-FR" sz="1550" b="1" dirty="0">
                <a:solidFill>
                  <a:schemeClr val="tx2"/>
                </a:solidFill>
                <a:latin typeface="Arial Black" pitchFamily="34" charset="0"/>
              </a:rPr>
              <a:t>de Jóvenes Profesionistas de FIDIC</a:t>
            </a:r>
            <a:endParaRPr lang="es-MX" altLang="en-US" sz="155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166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 txBox="1">
            <a:spLocks/>
          </p:cNvSpPr>
          <p:nvPr/>
        </p:nvSpPr>
        <p:spPr bwMode="auto">
          <a:xfrm>
            <a:off x="2339974" y="-26988"/>
            <a:ext cx="6624513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700" dirty="0">
                <a:solidFill>
                  <a:schemeClr val="tx2"/>
                </a:solidFill>
                <a:latin typeface="Arial Black" pitchFamily="34" charset="0"/>
              </a:rPr>
              <a:t>5. </a:t>
            </a:r>
            <a:r>
              <a:rPr lang="es-MX" altLang="fr-FR" b="1" dirty="0">
                <a:solidFill>
                  <a:schemeClr val="tx2"/>
                </a:solidFill>
              </a:rPr>
              <a:t>Iniciativa para crear un grupo de jóvenes en FEPAC</a:t>
            </a:r>
            <a:endParaRPr lang="es-MX" altLang="en-US" sz="17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14</a:t>
            </a:fld>
            <a:endParaRPr lang="en-GB" altLang="fr-FR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0BE5DBC-3472-48D6-B514-BE2300D34691}"/>
              </a:ext>
            </a:extLst>
          </p:cNvPr>
          <p:cNvGrpSpPr/>
          <p:nvPr/>
        </p:nvGrpSpPr>
        <p:grpSpPr>
          <a:xfrm>
            <a:off x="107504" y="513644"/>
            <a:ext cx="8784975" cy="5324535"/>
            <a:chOff x="179512" y="513644"/>
            <a:chExt cx="8784975" cy="53245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52C1E33-8687-4DA5-AB68-8B11DCDD1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513644"/>
              <a:ext cx="8784975" cy="5324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es-MX" altLang="fr-FR" b="1" dirty="0">
                  <a:solidFill>
                    <a:schemeClr val="tx2"/>
                  </a:solidFill>
                </a:rPr>
                <a:t>Actualmente, es necesario que los jóvenes tengan una participación más activa, por lo que, con el apoyo de FEPAC, se busca la creación de un Grupo de Jóvenes Profesionistas mediante: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s-MX" altLang="fr-FR" sz="2000" dirty="0">
                <a:solidFill>
                  <a:schemeClr val="tx2"/>
                </a:solidFill>
              </a:endParaRPr>
            </a:p>
            <a:p>
              <a:pPr marL="800100" lvl="1" indent="-342900" algn="just">
                <a:buFont typeface="+mj-lt"/>
                <a:buAutoNum type="arabicPeriod"/>
              </a:pPr>
              <a:r>
                <a:rPr lang="es-MX" altLang="fr-FR" dirty="0">
                  <a:solidFill>
                    <a:schemeClr val="tx2"/>
                  </a:solidFill>
                </a:rPr>
                <a:t>Elección de un miembro por parte de los países miembros de FEPAC para que formalice el soporte del Grupo de Jóvenes Profesionistas.</a:t>
              </a:r>
            </a:p>
            <a:p>
              <a:pPr marL="800100" lvl="1" indent="-342900" algn="just">
                <a:buFont typeface="+mj-lt"/>
                <a:buAutoNum type="arabicPeriod"/>
              </a:pPr>
              <a:endParaRPr lang="es-MX" altLang="fr-FR" dirty="0">
                <a:solidFill>
                  <a:schemeClr val="tx2"/>
                </a:solidFill>
              </a:endParaRPr>
            </a:p>
            <a:p>
              <a:pPr marL="800100" lvl="1" indent="-342900" algn="just">
                <a:buFont typeface="+mj-lt"/>
                <a:buAutoNum type="arabicPeriod"/>
              </a:pPr>
              <a:r>
                <a:rPr lang="es-MX" altLang="fr-FR" dirty="0">
                  <a:solidFill>
                    <a:schemeClr val="tx2"/>
                  </a:solidFill>
                </a:rPr>
                <a:t>Identificar a un YP que actúe como el representante del Comité de Jóvenes por parte de cada uno de los países miembros de FEPAC, quien será el representante ante el YPF de FEPAC.</a:t>
              </a:r>
            </a:p>
            <a:p>
              <a:pPr marL="800100" lvl="1" indent="-342900" algn="just">
                <a:buFont typeface="+mj-lt"/>
                <a:buAutoNum type="arabicPeriod"/>
              </a:pPr>
              <a:endParaRPr lang="es-MX" altLang="fr-FR" dirty="0">
                <a:solidFill>
                  <a:schemeClr val="tx2"/>
                </a:solidFill>
              </a:endParaRPr>
            </a:p>
            <a:p>
              <a:pPr marL="800100" lvl="1" indent="-342900" algn="just">
                <a:buFont typeface="+mj-lt"/>
                <a:buAutoNum type="arabicPeriod"/>
              </a:pPr>
              <a:r>
                <a:rPr lang="es-MX" altLang="fr-FR" dirty="0">
                  <a:solidFill>
                    <a:schemeClr val="tx2"/>
                  </a:solidFill>
                </a:rPr>
                <a:t>Formar el Comité Jóvenes con los miembros seleccionados.</a:t>
              </a:r>
            </a:p>
            <a:p>
              <a:pPr marL="800100" lvl="1" indent="-342900" algn="just">
                <a:buFont typeface="+mj-lt"/>
                <a:buAutoNum type="arabicPeriod"/>
              </a:pPr>
              <a:endParaRPr lang="es-MX" altLang="fr-FR" dirty="0">
                <a:solidFill>
                  <a:schemeClr val="tx2"/>
                </a:solidFill>
              </a:endParaRPr>
            </a:p>
            <a:p>
              <a:pPr marL="800100" lvl="1" indent="-342900" algn="just">
                <a:buFont typeface="+mj-lt"/>
                <a:buAutoNum type="arabicPeriod"/>
              </a:pPr>
              <a:r>
                <a:rPr lang="es-MX" altLang="fr-FR" dirty="0">
                  <a:solidFill>
                    <a:schemeClr val="tx2"/>
                  </a:solidFill>
                </a:rPr>
                <a:t>Usar el documento de Referencia de los </a:t>
              </a:r>
              <a:r>
                <a:rPr lang="es-MX" altLang="fr-FR" dirty="0" err="1">
                  <a:solidFill>
                    <a:schemeClr val="tx2"/>
                  </a:solidFill>
                </a:rPr>
                <a:t>YP´s</a:t>
              </a:r>
              <a:r>
                <a:rPr lang="es-MX" altLang="fr-FR" dirty="0">
                  <a:solidFill>
                    <a:schemeClr val="tx2"/>
                  </a:solidFill>
                </a:rPr>
                <a:t> (YPRD) de FIDIC para definir la estrategia de operación del Comité. </a:t>
              </a:r>
            </a:p>
            <a:p>
              <a:pPr marL="800100" lvl="1" indent="-342900" algn="just">
                <a:buFont typeface="+mj-lt"/>
                <a:buAutoNum type="arabicPeriod"/>
              </a:pPr>
              <a:endParaRPr lang="es-MX" altLang="fr-FR" dirty="0">
                <a:solidFill>
                  <a:schemeClr val="tx2"/>
                </a:solidFill>
              </a:endParaRPr>
            </a:p>
            <a:p>
              <a:pPr marL="800100" lvl="1" indent="-342900" algn="just">
                <a:buFont typeface="+mj-lt"/>
                <a:buAutoNum type="arabicPeriod"/>
              </a:pPr>
              <a:r>
                <a:rPr lang="es-MX" altLang="fr-FR" dirty="0">
                  <a:solidFill>
                    <a:schemeClr val="tx2"/>
                  </a:solidFill>
                </a:rPr>
                <a:t>Crear los Foros de participación para los Jóvenes Profesionistas (Página Web, Redes Sociales, Eventos) </a:t>
              </a:r>
            </a:p>
            <a:p>
              <a:pPr lvl="1" algn="just"/>
              <a:endParaRPr lang="es-MX" altLang="fr-FR" sz="2000" dirty="0">
                <a:solidFill>
                  <a:schemeClr val="tx2"/>
                </a:solidFill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E47D9066-375F-47F7-8D2E-05EA835F2685}"/>
                </a:ext>
              </a:extLst>
            </p:cNvPr>
            <p:cNvSpPr/>
            <p:nvPr/>
          </p:nvSpPr>
          <p:spPr>
            <a:xfrm>
              <a:off x="467544" y="1700808"/>
              <a:ext cx="432048" cy="432048"/>
            </a:xfrm>
            <a:prstGeom prst="rect">
              <a:avLst/>
            </a:prstGeom>
            <a:solidFill>
              <a:srgbClr val="335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1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1A2A0F28-3847-4221-9214-6AE8A30333D2}"/>
                </a:ext>
              </a:extLst>
            </p:cNvPr>
            <p:cNvSpPr/>
            <p:nvPr/>
          </p:nvSpPr>
          <p:spPr>
            <a:xfrm>
              <a:off x="467544" y="2492896"/>
              <a:ext cx="432048" cy="432048"/>
            </a:xfrm>
            <a:prstGeom prst="rect">
              <a:avLst/>
            </a:prstGeom>
            <a:solidFill>
              <a:srgbClr val="335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2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0B43D109-CD05-4ABF-9EEF-AF36544C2D68}"/>
                </a:ext>
              </a:extLst>
            </p:cNvPr>
            <p:cNvSpPr/>
            <p:nvPr/>
          </p:nvSpPr>
          <p:spPr>
            <a:xfrm>
              <a:off x="467544" y="3501008"/>
              <a:ext cx="432048" cy="432048"/>
            </a:xfrm>
            <a:prstGeom prst="rect">
              <a:avLst/>
            </a:prstGeom>
            <a:solidFill>
              <a:srgbClr val="335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3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66DF1E35-79A8-4567-A8BA-1E30AD568B92}"/>
                </a:ext>
              </a:extLst>
            </p:cNvPr>
            <p:cNvSpPr/>
            <p:nvPr/>
          </p:nvSpPr>
          <p:spPr>
            <a:xfrm>
              <a:off x="467544" y="4149080"/>
              <a:ext cx="432048" cy="432048"/>
            </a:xfrm>
            <a:prstGeom prst="rect">
              <a:avLst/>
            </a:prstGeom>
            <a:solidFill>
              <a:srgbClr val="335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4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5B658A21-2D7D-40CA-9C70-5B20301DEBDD}"/>
                </a:ext>
              </a:extLst>
            </p:cNvPr>
            <p:cNvSpPr/>
            <p:nvPr/>
          </p:nvSpPr>
          <p:spPr>
            <a:xfrm>
              <a:off x="467544" y="4941168"/>
              <a:ext cx="432048" cy="432048"/>
            </a:xfrm>
            <a:prstGeom prst="rect">
              <a:avLst/>
            </a:prstGeom>
            <a:solidFill>
              <a:srgbClr val="335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2148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 txBox="1">
            <a:spLocks/>
          </p:cNvSpPr>
          <p:nvPr/>
        </p:nvSpPr>
        <p:spPr bwMode="auto">
          <a:xfrm>
            <a:off x="2339974" y="-26988"/>
            <a:ext cx="6624513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700" dirty="0">
                <a:solidFill>
                  <a:schemeClr val="tx2"/>
                </a:solidFill>
                <a:latin typeface="Arial Black" pitchFamily="34" charset="0"/>
              </a:rPr>
              <a:t>6. </a:t>
            </a:r>
            <a:r>
              <a:rPr lang="es-MX" altLang="fr-FR" b="1" dirty="0">
                <a:solidFill>
                  <a:schemeClr val="tx2"/>
                </a:solidFill>
              </a:rPr>
              <a:t>Beneficios para las Asociaciones Miembro (MA)</a:t>
            </a:r>
            <a:endParaRPr lang="es-MX" altLang="en-US" sz="17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15</a:t>
            </a:fld>
            <a:endParaRPr lang="en-GB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2C1E33-8687-4DA5-AB68-8B11DCDD1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09" y="535985"/>
            <a:ext cx="878497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MX" altLang="fr-FR" b="1" dirty="0">
                <a:solidFill>
                  <a:schemeClr val="tx2"/>
                </a:solidFill>
              </a:rPr>
              <a:t>Ventajas para las Asociaciones Miembro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altLang="fr-FR" sz="2000" dirty="0">
              <a:solidFill>
                <a:schemeClr val="tx2"/>
              </a:solidFill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s-MX" altLang="fr-FR" dirty="0">
                <a:solidFill>
                  <a:schemeClr val="tx2"/>
                </a:solidFill>
              </a:rPr>
              <a:t>Motivar y comprometer a los Jóvenes Profesionistas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MX" altLang="fr-FR" dirty="0">
                <a:solidFill>
                  <a:schemeClr val="tx2"/>
                </a:solidFill>
              </a:rPr>
              <a:t>Formar líderes y sucesores de las compañías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MX" altLang="fr-FR" dirty="0">
                <a:solidFill>
                  <a:schemeClr val="tx2"/>
                </a:solidFill>
              </a:rPr>
              <a:t>Asegurar que estos profesionistas conozcan, se enfrenten y propongan soluciones e ideas innovadoras para las dificultades, retos  y cambios que enfrenta nuestra industria</a:t>
            </a:r>
          </a:p>
          <a:p>
            <a:pPr lvl="1" algn="just"/>
            <a:endParaRPr lang="es-MX" altLang="fr-FR" sz="2000" dirty="0">
              <a:solidFill>
                <a:schemeClr val="tx2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D65BAD98-4E2F-41BF-B837-2FF6FB2BF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564904"/>
            <a:ext cx="878497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MX" altLang="fr-FR" b="1" dirty="0">
                <a:solidFill>
                  <a:schemeClr val="tx2"/>
                </a:solidFill>
              </a:rPr>
              <a:t>Ventajas para FEPAC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altLang="fr-FR" sz="2000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altLang="fr-FR" b="1" dirty="0">
                <a:solidFill>
                  <a:schemeClr val="tx2"/>
                </a:solidFill>
              </a:rPr>
              <a:t>Contar con un Grupo de Jóvenes Profesionistas (</a:t>
            </a:r>
            <a:r>
              <a:rPr lang="es-MX" altLang="fr-FR" b="1" dirty="0" err="1">
                <a:solidFill>
                  <a:schemeClr val="tx2"/>
                </a:solidFill>
              </a:rPr>
              <a:t>YP´s</a:t>
            </a:r>
            <a:r>
              <a:rPr lang="es-MX" altLang="fr-FR" b="1" dirty="0">
                <a:solidFill>
                  <a:schemeClr val="tx2"/>
                </a:solidFill>
              </a:rPr>
              <a:t>)</a:t>
            </a:r>
            <a:r>
              <a:rPr lang="es-MX" altLang="fr-FR" dirty="0">
                <a:solidFill>
                  <a:schemeClr val="tx2"/>
                </a:solidFill>
              </a:rPr>
              <a:t> que </a:t>
            </a:r>
            <a:r>
              <a:rPr lang="es-MX" altLang="fr-FR" b="1" dirty="0">
                <a:solidFill>
                  <a:schemeClr val="tx2"/>
                </a:solidFill>
              </a:rPr>
              <a:t>participe activamente en las actividades de FEPAC</a:t>
            </a:r>
            <a:r>
              <a:rPr lang="es-MX" altLang="fr-FR" dirty="0">
                <a:solidFill>
                  <a:schemeClr val="tx2"/>
                </a:solidFill>
              </a:rPr>
              <a:t>, fortaleciendo la red de conocimiento y experiencia que conforma a la talentosa región de América Latina. </a:t>
            </a:r>
          </a:p>
          <a:p>
            <a:pPr marL="342900" indent="-342900" algn="just">
              <a:buFont typeface="+mj-lt"/>
              <a:buAutoNum type="arabicPeriod"/>
            </a:pPr>
            <a:endParaRPr lang="es-MX" altLang="fr-FR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altLang="fr-FR" dirty="0">
                <a:solidFill>
                  <a:schemeClr val="tx2"/>
                </a:solidFill>
              </a:rPr>
              <a:t>Adicionalmente, se busca contar con una </a:t>
            </a:r>
            <a:r>
              <a:rPr lang="es-MX" altLang="fr-FR" b="1" dirty="0">
                <a:solidFill>
                  <a:schemeClr val="tx2"/>
                </a:solidFill>
              </a:rPr>
              <a:t>mayor representación de </a:t>
            </a:r>
            <a:r>
              <a:rPr lang="es-MX" altLang="fr-FR" b="1" dirty="0" err="1">
                <a:solidFill>
                  <a:schemeClr val="tx2"/>
                </a:solidFill>
              </a:rPr>
              <a:t>YP´s</a:t>
            </a:r>
            <a:r>
              <a:rPr lang="es-MX" altLang="fr-FR" dirty="0">
                <a:solidFill>
                  <a:schemeClr val="tx2"/>
                </a:solidFill>
              </a:rPr>
              <a:t> de la región de </a:t>
            </a:r>
            <a:r>
              <a:rPr lang="es-MX" altLang="fr-FR" b="1" dirty="0">
                <a:solidFill>
                  <a:schemeClr val="tx2"/>
                </a:solidFill>
              </a:rPr>
              <a:t>América Latina </a:t>
            </a:r>
            <a:r>
              <a:rPr lang="es-MX" altLang="fr-FR" dirty="0">
                <a:solidFill>
                  <a:schemeClr val="tx2"/>
                </a:solidFill>
              </a:rPr>
              <a:t>en todos los eventos de FIDIC. </a:t>
            </a:r>
          </a:p>
          <a:p>
            <a:pPr marL="342900" indent="-342900" algn="just">
              <a:buFont typeface="+mj-lt"/>
              <a:buAutoNum type="arabicPeriod"/>
            </a:pPr>
            <a:endParaRPr lang="es-MX" altLang="fr-FR" dirty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altLang="fr-FR" dirty="0">
                <a:solidFill>
                  <a:schemeClr val="tx2"/>
                </a:solidFill>
              </a:rPr>
              <a:t>Esto nos permitirá </a:t>
            </a:r>
            <a:r>
              <a:rPr lang="es-MX" altLang="fr-FR" b="1" dirty="0">
                <a:solidFill>
                  <a:schemeClr val="tx2"/>
                </a:solidFill>
              </a:rPr>
              <a:t>contar con un Grupo de </a:t>
            </a:r>
            <a:r>
              <a:rPr lang="es-MX" altLang="fr-FR" b="1" dirty="0" err="1">
                <a:solidFill>
                  <a:schemeClr val="tx2"/>
                </a:solidFill>
              </a:rPr>
              <a:t>YP´s</a:t>
            </a:r>
            <a:r>
              <a:rPr lang="es-MX" altLang="fr-FR" b="1" dirty="0">
                <a:solidFill>
                  <a:schemeClr val="tx2"/>
                </a:solidFill>
              </a:rPr>
              <a:t> consolidado</a:t>
            </a:r>
            <a:r>
              <a:rPr lang="es-MX" altLang="fr-FR" dirty="0">
                <a:solidFill>
                  <a:schemeClr val="tx2"/>
                </a:solidFill>
              </a:rPr>
              <a:t> que participe activamente en las actividades que se realizarán con motivo del Congreso Internacional de Infraestructura </a:t>
            </a:r>
            <a:r>
              <a:rPr lang="es-MX" altLang="fr-FR" b="1" dirty="0">
                <a:solidFill>
                  <a:schemeClr val="tx2"/>
                </a:solidFill>
              </a:rPr>
              <a:t>México 2019</a:t>
            </a:r>
            <a:r>
              <a:rPr lang="es-MX" altLang="fr-FR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05733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CCE77A89-5C80-4CA9-8AD5-24DB8C08DF5D}"/>
              </a:ext>
            </a:extLst>
          </p:cNvPr>
          <p:cNvSpPr txBox="1">
            <a:spLocks/>
          </p:cNvSpPr>
          <p:nvPr/>
        </p:nvSpPr>
        <p:spPr bwMode="auto">
          <a:xfrm>
            <a:off x="2339975" y="-26988"/>
            <a:ext cx="6192838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700" dirty="0">
                <a:solidFill>
                  <a:schemeClr val="tx2"/>
                </a:solidFill>
                <a:latin typeface="Arial Black" pitchFamily="34" charset="0"/>
              </a:rPr>
              <a:t>6. Contacto - YPFSC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xmlns="" id="{AA371404-837E-4BD0-9D2E-BB93A8B67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52736"/>
            <a:ext cx="8504883" cy="390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30000"/>
              </a:spcBef>
            </a:pPr>
            <a:r>
              <a:rPr lang="es-MX" altLang="fr-FR" b="1" dirty="0"/>
              <a:t>Presidente del Comité de Jóvenes     </a:t>
            </a:r>
            <a:r>
              <a:rPr lang="es-MX" altLang="fr-FR" b="1" dirty="0" err="1">
                <a:solidFill>
                  <a:schemeClr val="tx2"/>
                </a:solidFill>
              </a:rPr>
              <a:t>Jomanah</a:t>
            </a:r>
            <a:r>
              <a:rPr lang="es-MX" altLang="fr-FR" b="1" dirty="0">
                <a:solidFill>
                  <a:schemeClr val="tx2"/>
                </a:solidFill>
              </a:rPr>
              <a:t> Al </a:t>
            </a:r>
            <a:r>
              <a:rPr lang="es-MX" altLang="fr-FR" b="1" dirty="0" err="1">
                <a:solidFill>
                  <a:schemeClr val="tx2"/>
                </a:solidFill>
              </a:rPr>
              <a:t>Btoush</a:t>
            </a:r>
            <a:r>
              <a:rPr lang="es-MX" altLang="fr-FR" b="1" i="1" dirty="0">
                <a:solidFill>
                  <a:schemeClr val="tx2"/>
                </a:solidFill>
              </a:rPr>
              <a:t>, Jordania</a:t>
            </a:r>
          </a:p>
          <a:p>
            <a:pPr>
              <a:spcBef>
                <a:spcPct val="30000"/>
              </a:spcBef>
            </a:pPr>
            <a:r>
              <a:rPr lang="es-MX" altLang="fr-FR" b="1" i="1" dirty="0">
                <a:solidFill>
                  <a:schemeClr val="tx2"/>
                </a:solidFill>
              </a:rPr>
              <a:t>				</a:t>
            </a:r>
            <a:r>
              <a:rPr lang="es-MX" altLang="fr-FR" b="1" i="1" dirty="0">
                <a:solidFill>
                  <a:schemeClr val="tx2"/>
                </a:solidFill>
                <a:hlinkClick r:id="rId2"/>
              </a:rPr>
              <a:t>ypf@fidic.org</a:t>
            </a:r>
            <a:endParaRPr lang="es-MX" altLang="fr-FR" b="1" i="1" dirty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</a:pPr>
            <a:r>
              <a:rPr lang="es-MX" altLang="fr-FR" b="1" i="1" dirty="0">
                <a:solidFill>
                  <a:schemeClr val="tx2"/>
                </a:solidFill>
              </a:rPr>
              <a:t/>
            </a:r>
            <a:br>
              <a:rPr lang="es-MX" altLang="fr-FR" b="1" i="1" dirty="0">
                <a:solidFill>
                  <a:schemeClr val="tx2"/>
                </a:solidFill>
              </a:rPr>
            </a:br>
            <a:r>
              <a:rPr lang="es-MX" altLang="fr-FR" b="1" dirty="0"/>
              <a:t>Vicepresidente	                                </a:t>
            </a:r>
            <a:r>
              <a:rPr lang="es-MX" altLang="fr-FR" b="1" dirty="0" err="1">
                <a:solidFill>
                  <a:schemeClr val="tx2"/>
                </a:solidFill>
              </a:rPr>
              <a:t>Cosmin</a:t>
            </a:r>
            <a:r>
              <a:rPr lang="es-MX" altLang="fr-FR" b="1" dirty="0">
                <a:solidFill>
                  <a:schemeClr val="tx2"/>
                </a:solidFill>
              </a:rPr>
              <a:t> </a:t>
            </a:r>
            <a:r>
              <a:rPr lang="es-MX" altLang="fr-FR" b="1" dirty="0" err="1">
                <a:solidFill>
                  <a:schemeClr val="tx2"/>
                </a:solidFill>
              </a:rPr>
              <a:t>Tobolcea</a:t>
            </a:r>
            <a:r>
              <a:rPr lang="es-MX" altLang="fr-FR" b="1" dirty="0">
                <a:solidFill>
                  <a:schemeClr val="tx2"/>
                </a:solidFill>
              </a:rPr>
              <a:t>, Rumania	</a:t>
            </a:r>
          </a:p>
          <a:p>
            <a:pPr>
              <a:spcBef>
                <a:spcPct val="30000"/>
              </a:spcBef>
            </a:pPr>
            <a:r>
              <a:rPr lang="es-MX" altLang="fr-FR" b="1" dirty="0">
                <a:solidFill>
                  <a:schemeClr val="tx2"/>
                </a:solidFill>
              </a:rPr>
              <a:t>				</a:t>
            </a:r>
            <a:r>
              <a:rPr lang="es-MX" altLang="fr-FR" b="1" i="1" dirty="0">
                <a:solidFill>
                  <a:schemeClr val="tx2"/>
                </a:solidFill>
                <a:hlinkClick r:id="rId2"/>
              </a:rPr>
              <a:t>ypf@fidic.org</a:t>
            </a:r>
            <a:endParaRPr lang="es-MX" altLang="fr-FR" b="1" dirty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</a:pPr>
            <a:endParaRPr lang="es-MX" altLang="fr-FR" b="1" i="1" dirty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</a:pPr>
            <a:r>
              <a:rPr lang="es-MX" altLang="fr-FR" b="1" dirty="0">
                <a:solidFill>
                  <a:schemeClr val="tx2"/>
                </a:solidFill>
              </a:rPr>
              <a:t> </a:t>
            </a:r>
            <a:r>
              <a:rPr lang="es-MX" altLang="fr-FR" b="1" dirty="0"/>
              <a:t>Representantes de América Latina       </a:t>
            </a:r>
            <a:r>
              <a:rPr lang="es-MX" altLang="fr-FR" b="1" dirty="0">
                <a:solidFill>
                  <a:schemeClr val="tx2"/>
                </a:solidFill>
              </a:rPr>
              <a:t>José Rodrigo Juarez Cornelio, México					</a:t>
            </a:r>
            <a:r>
              <a:rPr lang="es-MX" altLang="fr-FR" b="1" dirty="0">
                <a:solidFill>
                  <a:schemeClr val="tx2"/>
                </a:solidFill>
                <a:hlinkClick r:id="rId3"/>
              </a:rPr>
              <a:t>rodrigo.juarez@foaconsulting.com</a:t>
            </a:r>
            <a:r>
              <a:rPr lang="es-MX" altLang="fr-FR" b="1" dirty="0">
                <a:solidFill>
                  <a:schemeClr val="tx2"/>
                </a:solidFill>
              </a:rPr>
              <a:t>  					</a:t>
            </a:r>
          </a:p>
          <a:p>
            <a:pPr>
              <a:spcBef>
                <a:spcPct val="30000"/>
              </a:spcBef>
            </a:pPr>
            <a:r>
              <a:rPr lang="es-MX" altLang="fr-FR" b="1" dirty="0">
                <a:solidFill>
                  <a:schemeClr val="tx2"/>
                </a:solidFill>
              </a:rPr>
              <a:t>					André </a:t>
            </a:r>
            <a:r>
              <a:rPr lang="es-MX" altLang="fr-FR" b="1" dirty="0" err="1">
                <a:solidFill>
                  <a:schemeClr val="tx2"/>
                </a:solidFill>
              </a:rPr>
              <a:t>Jabir</a:t>
            </a:r>
            <a:r>
              <a:rPr lang="es-MX" altLang="fr-FR" b="1" dirty="0">
                <a:solidFill>
                  <a:schemeClr val="tx2"/>
                </a:solidFill>
              </a:rPr>
              <a:t> </a:t>
            </a:r>
            <a:r>
              <a:rPr lang="es-MX" altLang="en-US" b="1" dirty="0" err="1">
                <a:solidFill>
                  <a:schemeClr val="tx2"/>
                </a:solidFill>
              </a:rPr>
              <a:t>Assumpção</a:t>
            </a:r>
            <a:r>
              <a:rPr lang="es-MX" altLang="fr-FR" b="1" dirty="0">
                <a:solidFill>
                  <a:schemeClr val="tx2"/>
                </a:solidFill>
              </a:rPr>
              <a:t>, </a:t>
            </a:r>
            <a:r>
              <a:rPr lang="es-MX" altLang="fr-FR" b="1" dirty="0" err="1">
                <a:solidFill>
                  <a:schemeClr val="tx2"/>
                </a:solidFill>
              </a:rPr>
              <a:t>Brazil</a:t>
            </a:r>
            <a:r>
              <a:rPr lang="es-MX" altLang="fr-FR" b="1" dirty="0">
                <a:solidFill>
                  <a:schemeClr val="tx2"/>
                </a:solidFill>
              </a:rPr>
              <a:t>					</a:t>
            </a:r>
            <a:r>
              <a:rPr lang="pt-BR" altLang="fr-FR" b="1" dirty="0">
                <a:solidFill>
                  <a:schemeClr val="tx2"/>
                </a:solidFill>
                <a:hlinkClick r:id="rId4"/>
              </a:rPr>
              <a:t>a.assumpcao@ecrengenharia.com.br</a:t>
            </a:r>
            <a:endParaRPr lang="pt-BR" altLang="fr-FR" b="1" dirty="0">
              <a:solidFill>
                <a:schemeClr val="tx2"/>
              </a:solidFill>
            </a:endParaRPr>
          </a:p>
          <a:p>
            <a:pPr>
              <a:spcBef>
                <a:spcPct val="30000"/>
              </a:spcBef>
            </a:pPr>
            <a:endParaRPr lang="fr-FR" alt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4942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CCE77A89-5C80-4CA9-8AD5-24DB8C08DF5D}"/>
              </a:ext>
            </a:extLst>
          </p:cNvPr>
          <p:cNvSpPr txBox="1">
            <a:spLocks/>
          </p:cNvSpPr>
          <p:nvPr/>
        </p:nvSpPr>
        <p:spPr bwMode="auto">
          <a:xfrm>
            <a:off x="2339975" y="-26988"/>
            <a:ext cx="6192838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700" dirty="0">
                <a:solidFill>
                  <a:schemeClr val="tx2"/>
                </a:solidFill>
                <a:latin typeface="Arial Black" pitchFamily="34" charset="0"/>
              </a:rPr>
              <a:t>6. Contacto - YPFSC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803094A-44BA-4166-91F3-C1E04FD6B3E4}"/>
              </a:ext>
            </a:extLst>
          </p:cNvPr>
          <p:cNvSpPr/>
          <p:nvPr/>
        </p:nvSpPr>
        <p:spPr>
          <a:xfrm>
            <a:off x="-684584" y="836712"/>
            <a:ext cx="9540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7305">
              <a:lnSpc>
                <a:spcPct val="100000"/>
              </a:lnSpc>
              <a:tabLst>
                <a:tab pos="3465829" algn="l"/>
              </a:tabLst>
            </a:pPr>
            <a:r>
              <a:rPr lang="en-US" sz="2000" u="sng" spc="-5" dirty="0">
                <a:solidFill>
                  <a:srgbClr val="252525"/>
                </a:solidFill>
              </a:rPr>
              <a:t>Ver enlaces:</a:t>
            </a: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endParaRPr lang="en-US" sz="2000" u="sng" spc="-5" dirty="0">
              <a:solidFill>
                <a:srgbClr val="252525"/>
              </a:solidFill>
            </a:endParaRP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endParaRPr lang="en-US" sz="2000" spc="-5" dirty="0">
              <a:solidFill>
                <a:srgbClr val="252525"/>
              </a:solidFill>
            </a:endParaRP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r>
              <a:rPr lang="en-US" sz="2000" spc="-5" dirty="0">
                <a:solidFill>
                  <a:srgbClr val="252525"/>
                </a:solidFill>
              </a:rPr>
              <a:t>YP´s Blog:          </a:t>
            </a:r>
            <a:r>
              <a:rPr lang="en-US" sz="2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http://fidic.org/type-blogs/young-professionals</a:t>
            </a:r>
            <a:endParaRPr lang="en-US" sz="2000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endParaRPr lang="en-US" sz="2000" u="heavy" spc="-15" dirty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r>
              <a:rPr lang="en-US" sz="2000" spc="-5" dirty="0">
                <a:solidFill>
                  <a:srgbClr val="252525"/>
                </a:solidFill>
              </a:rPr>
              <a:t>YPF:                   </a:t>
            </a:r>
            <a:r>
              <a:rPr lang="en-US" sz="2000" spc="-5" dirty="0">
                <a:solidFill>
                  <a:srgbClr val="252525"/>
                </a:solidFill>
                <a:hlinkClick r:id="rId3"/>
              </a:rPr>
              <a:t>http://fidic.org/YPF</a:t>
            </a:r>
            <a:r>
              <a:rPr lang="en-US" sz="2000" spc="-5" dirty="0">
                <a:solidFill>
                  <a:srgbClr val="252525"/>
                </a:solidFill>
              </a:rPr>
              <a:t> </a:t>
            </a: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endParaRPr lang="en-US" sz="2000" u="heavy" spc="-5" dirty="0">
              <a:solidFill>
                <a:srgbClr val="252525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r>
              <a:rPr lang="en-US" sz="2000" spc="-5" dirty="0">
                <a:solidFill>
                  <a:srgbClr val="252525"/>
                </a:solidFill>
              </a:rPr>
              <a:t>LinkedIn:            </a:t>
            </a:r>
            <a:r>
              <a:rPr lang="en-US" sz="2000" u="heavy" spc="-5" dirty="0">
                <a:solidFill>
                  <a:srgbClr val="252525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https://www.linkedin.com/groups/23096</a:t>
            </a:r>
            <a:endParaRPr lang="en-US" sz="2000" u="heavy" spc="-5" dirty="0">
              <a:solidFill>
                <a:srgbClr val="252525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endParaRPr lang="en-US" sz="2000" u="heavy" spc="-5" dirty="0">
              <a:solidFill>
                <a:srgbClr val="252525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r>
              <a:rPr lang="en-US" sz="2000" spc="-5" dirty="0">
                <a:solidFill>
                  <a:srgbClr val="252525"/>
                </a:solidFill>
              </a:rPr>
              <a:t>Facebook:          </a:t>
            </a:r>
            <a:r>
              <a:rPr lang="en-US" sz="2000" u="heavy" spc="-5" dirty="0">
                <a:solidFill>
                  <a:srgbClr val="252525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https://www.facebook.com/groups/920579711346409/</a:t>
            </a: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endParaRPr lang="en-US" sz="2000" u="heavy" spc="-5" dirty="0">
              <a:solidFill>
                <a:srgbClr val="252525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endParaRPr lang="en-US" sz="2000" u="heavy" spc="-5" dirty="0">
              <a:solidFill>
                <a:srgbClr val="252525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marL="1297305">
              <a:lnSpc>
                <a:spcPct val="100000"/>
              </a:lnSpc>
              <a:tabLst>
                <a:tab pos="3465829" algn="l"/>
              </a:tabLst>
            </a:pPr>
            <a:endParaRPr lang="en-US" sz="2000" u="heavy" spc="-5" dirty="0">
              <a:solidFill>
                <a:srgbClr val="252525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12716596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FFC3FEA-7C09-41E0-A982-D68F99D6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810645"/>
            <a:ext cx="2448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MX" altLang="fr-FR" b="1" dirty="0">
                <a:solidFill>
                  <a:schemeClr val="tx2"/>
                </a:solidFill>
              </a:rPr>
              <a:t>AGENDA</a:t>
            </a:r>
            <a:endParaRPr lang="es-MX" altLang="fr-FR" sz="1600" dirty="0">
              <a:solidFill>
                <a:schemeClr val="tx2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BD93EF-B78E-4D0B-84AF-19A2CCF5B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412776"/>
            <a:ext cx="784887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altLang="fr-FR" sz="2000" dirty="0">
                <a:solidFill>
                  <a:schemeClr val="tx2"/>
                </a:solidFill>
              </a:rPr>
              <a:t>Misión y Visión de los Jóvenes Profesionistas de FIDIC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altLang="fr-FR" sz="2000" dirty="0">
                <a:solidFill>
                  <a:schemeClr val="tx2"/>
                </a:solidFill>
              </a:rPr>
              <a:t>Objetivos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altLang="fr-FR" sz="2000" dirty="0">
                <a:solidFill>
                  <a:schemeClr val="tx2"/>
                </a:solidFill>
              </a:rPr>
              <a:t>Historia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altLang="fr-FR" sz="2000" dirty="0">
                <a:solidFill>
                  <a:schemeClr val="tx2"/>
                </a:solidFill>
              </a:rPr>
              <a:t>Comunidad de Jóvenes Profesionistas de FIDIC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altLang="fr-FR" sz="2000" dirty="0">
                <a:solidFill>
                  <a:schemeClr val="tx2"/>
                </a:solidFill>
              </a:rPr>
              <a:t>Iniciativa para crear un grupo de jóvenes en FEPAC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altLang="fr-FR" sz="2000" dirty="0">
                <a:solidFill>
                  <a:schemeClr val="tx2"/>
                </a:solidFill>
              </a:rPr>
              <a:t>Beneficios para las Asociaciones Miembro (MA)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altLang="fr-FR" sz="2000" dirty="0">
                <a:solidFill>
                  <a:schemeClr val="tx2"/>
                </a:solidFill>
              </a:rPr>
              <a:t>Datos de contacto</a:t>
            </a:r>
          </a:p>
          <a:p>
            <a:pPr marL="342900" indent="-342900" algn="just">
              <a:buFont typeface="+mj-lt"/>
              <a:buAutoNum type="arabicPeriod"/>
            </a:pPr>
            <a:endParaRPr lang="es-MX" alt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5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BD93EF-B78E-4D0B-84AF-19A2CCF5B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412776"/>
            <a:ext cx="784887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MX" altLang="fr-FR" sz="2000" b="1" dirty="0">
                <a:solidFill>
                  <a:schemeClr val="tx2"/>
                </a:solidFill>
              </a:rPr>
              <a:t>¿Por qué crear un Grupo de Jóvenes Profesionistas?</a:t>
            </a:r>
          </a:p>
          <a:p>
            <a:pPr marL="342900" indent="-342900" algn="just">
              <a:buFont typeface="+mj-lt"/>
              <a:buAutoNum type="arabicPeriod"/>
            </a:pPr>
            <a:endParaRPr lang="es-MX" altLang="fr-FR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64FF16A-5A75-4E9F-A7D5-6E098A67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49" y="2276872"/>
            <a:ext cx="784887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MX" altLang="fr-FR" sz="2000" dirty="0">
                <a:solidFill>
                  <a:schemeClr val="tx2"/>
                </a:solidFill>
              </a:rPr>
              <a:t>Existe una gran necesidad de debatir respecto al futuro de nuestro sector. Es necesario conocer cuáles serán los desafíos en el futuro y cómo resolverlos, pero ¿quienes serán los más impactados y quienes podrán resolverlos?: Los Jóvenes</a:t>
            </a:r>
          </a:p>
        </p:txBody>
      </p:sp>
    </p:spTree>
    <p:extLst>
      <p:ext uri="{BB962C8B-B14F-4D97-AF65-F5344CB8AC3E}">
        <p14:creationId xmlns:p14="http://schemas.microsoft.com/office/powerpoint/2010/main" val="244268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 txBox="1">
            <a:spLocks/>
          </p:cNvSpPr>
          <p:nvPr/>
        </p:nvSpPr>
        <p:spPr bwMode="auto">
          <a:xfrm>
            <a:off x="2555776" y="0"/>
            <a:ext cx="6696744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MX" altLang="en-US" sz="1600" dirty="0">
                <a:solidFill>
                  <a:schemeClr val="tx2"/>
                </a:solidFill>
                <a:latin typeface="Arial Black" pitchFamily="34" charset="0"/>
              </a:rPr>
              <a:t>1. Misión y Visión de los Jóvenes Profesionistas de FIDIC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536" y="2996952"/>
            <a:ext cx="39604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s-MX" altLang="fr-FR" sz="2000" b="1" dirty="0">
                <a:solidFill>
                  <a:schemeClr val="tx2"/>
                </a:solidFill>
              </a:rPr>
              <a:t>Misión:</a:t>
            </a:r>
          </a:p>
          <a:p>
            <a:pPr algn="r"/>
            <a:r>
              <a:rPr lang="es-MX" altLang="fr-FR" dirty="0">
                <a:solidFill>
                  <a:schemeClr val="tx2"/>
                </a:solidFill>
              </a:rPr>
              <a:t>Proporcionar un espacio real y una plataforma que permita promover estrategias, políticas e iniciativas de FIDIC y de la sociedad, promoviendo la participación activa de los Jóvenes Profesionistas en las Asociaciones Miembro (MA) de FIDIC, a través de una gran variedad de iniciativas y actividades.  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713838" y="783733"/>
            <a:ext cx="364213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s-MX" altLang="fr-FR" sz="2000" b="1" dirty="0">
                <a:solidFill>
                  <a:schemeClr val="tx2"/>
                </a:solidFill>
              </a:rPr>
              <a:t>Visión</a:t>
            </a:r>
            <a:r>
              <a:rPr lang="es-MX" altLang="fr-FR" b="1" dirty="0">
                <a:solidFill>
                  <a:schemeClr val="tx2"/>
                </a:solidFill>
              </a:rPr>
              <a:t>: </a:t>
            </a:r>
          </a:p>
          <a:p>
            <a:pPr algn="r"/>
            <a:r>
              <a:rPr lang="es-MX" altLang="fr-FR" dirty="0">
                <a:solidFill>
                  <a:schemeClr val="tx2"/>
                </a:solidFill>
              </a:rPr>
              <a:t>Promover y empoderar a los Jóvenes Profesionistas (</a:t>
            </a:r>
            <a:r>
              <a:rPr lang="es-MX" altLang="fr-FR" dirty="0" err="1">
                <a:solidFill>
                  <a:schemeClr val="tx2"/>
                </a:solidFill>
              </a:rPr>
              <a:t>YP´s</a:t>
            </a:r>
            <a:r>
              <a:rPr lang="es-MX" altLang="fr-FR" dirty="0">
                <a:solidFill>
                  <a:schemeClr val="tx2"/>
                </a:solidFill>
              </a:rPr>
              <a:t>) dentro de la Comunidad de FIDIC para participar y dar forma al futuro de la Industria de la Consultoría de manera efectiva</a:t>
            </a:r>
          </a:p>
        </p:txBody>
      </p:sp>
      <p:pic>
        <p:nvPicPr>
          <p:cNvPr id="1026" name="Picture 2" descr="http://fidic.org/sites/default/files/styles/full-width/public/YP_Logo2017.jpg?itok=51-VPkKz">
            <a:extLst>
              <a:ext uri="{FF2B5EF4-FFF2-40B4-BE49-F238E27FC236}">
                <a16:creationId xmlns:a16="http://schemas.microsoft.com/office/drawing/2014/main" xmlns="" id="{5B58BFFF-FD69-4DEA-BB83-3D943C2B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320480" cy="23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 txBox="1">
            <a:spLocks/>
          </p:cNvSpPr>
          <p:nvPr/>
        </p:nvSpPr>
        <p:spPr bwMode="auto">
          <a:xfrm>
            <a:off x="2339975" y="-26988"/>
            <a:ext cx="6192838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700" dirty="0">
                <a:solidFill>
                  <a:schemeClr val="tx2"/>
                </a:solidFill>
                <a:latin typeface="Arial Black" pitchFamily="34" charset="0"/>
              </a:rPr>
              <a:t>2. Objetivos</a:t>
            </a:r>
          </a:p>
        </p:txBody>
      </p:sp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5</a:t>
            </a:fld>
            <a:endParaRPr lang="en-GB" altLang="fr-FR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8A5DFA4F-2079-490C-946E-C9E3978E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8915400" cy="4248472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solidFill>
                  <a:schemeClr val="tx2"/>
                </a:solidFill>
                <a:latin typeface="Arial" charset="0"/>
                <a:cs typeface="Arial" charset="0"/>
              </a:rPr>
              <a:t>Alentar a los YP´s para que sean más activos y comprendan su responsabilidad para el futuro de nuestra industria;</a:t>
            </a:r>
          </a:p>
          <a:p>
            <a:pPr algn="just"/>
            <a:r>
              <a:rPr lang="es-MX" sz="2000" dirty="0">
                <a:solidFill>
                  <a:schemeClr val="tx2"/>
                </a:solidFill>
                <a:latin typeface="Arial" charset="0"/>
                <a:cs typeface="Arial" charset="0"/>
              </a:rPr>
              <a:t>Promover la participación de los YP´s en las actividades de FIDIC;</a:t>
            </a:r>
          </a:p>
          <a:p>
            <a:pPr algn="just"/>
            <a:r>
              <a:rPr lang="es-MX" sz="2000" dirty="0">
                <a:solidFill>
                  <a:schemeClr val="tx2"/>
                </a:solidFill>
                <a:latin typeface="Arial" charset="0"/>
                <a:cs typeface="Arial" charset="0"/>
              </a:rPr>
              <a:t>Alentar a las Asociaciones Miembro de FIDIC (MA) y otras empresas para que sean consientes y apoyen las actividades de los YP´s; </a:t>
            </a:r>
          </a:p>
          <a:p>
            <a:pPr algn="just"/>
            <a:r>
              <a:rPr lang="es-MX" sz="2000" dirty="0">
                <a:solidFill>
                  <a:schemeClr val="tx2"/>
                </a:solidFill>
                <a:latin typeface="Arial" charset="0"/>
                <a:cs typeface="Arial" charset="0"/>
              </a:rPr>
              <a:t>Establecer un enlace de comunicación con los miembros del Comité Ejecutivo de FIDIC para promover y apoyar las iniciativas de los YP´s; </a:t>
            </a:r>
          </a:p>
          <a:p>
            <a:pPr algn="just"/>
            <a:r>
              <a:rPr lang="es-MX" sz="2000" dirty="0">
                <a:solidFill>
                  <a:schemeClr val="tx2"/>
                </a:solidFill>
                <a:latin typeface="Arial" charset="0"/>
                <a:cs typeface="Arial" charset="0"/>
              </a:rPr>
              <a:t>Reconocer, promover y resaltar los logros de los YP´s, así como su influencia en la industria; </a:t>
            </a:r>
          </a:p>
          <a:p>
            <a:pPr algn="just"/>
            <a:r>
              <a:rPr lang="es-MX" sz="2000" dirty="0">
                <a:solidFill>
                  <a:schemeClr val="tx2"/>
                </a:solidFill>
                <a:latin typeface="Arial" charset="0"/>
                <a:cs typeface="Arial" charset="0"/>
              </a:rPr>
              <a:t>Proporcionar una plataforma que sirva como medio para intercambiar conocimiento entre colegas y líderes de la industria; </a:t>
            </a:r>
          </a:p>
          <a:p>
            <a:pPr algn="just"/>
            <a:r>
              <a:rPr lang="es-MX" sz="2000" dirty="0">
                <a:solidFill>
                  <a:schemeClr val="tx2"/>
                </a:solidFill>
                <a:latin typeface="Arial" charset="0"/>
                <a:cs typeface="Arial" charset="0"/>
              </a:rPr>
              <a:t>Desarrollar y facilitar la comunicación y exposición internacional; y</a:t>
            </a:r>
          </a:p>
          <a:p>
            <a:pPr algn="just"/>
            <a:r>
              <a:rPr lang="es-MX" sz="2000" dirty="0">
                <a:solidFill>
                  <a:schemeClr val="tx2"/>
                </a:solidFill>
                <a:latin typeface="Arial" charset="0"/>
                <a:cs typeface="Arial" charset="0"/>
              </a:rPr>
              <a:t>Crear una red de contactos para todos los profesionales dentro de FIDIC;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6</a:t>
            </a:fld>
            <a:endParaRPr lang="en-GB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2C1E33-8687-4DA5-AB68-8B11DCDD1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94" y="692696"/>
            <a:ext cx="830360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s-MX" altLang="fr-FR" sz="2400" b="1" dirty="0">
                <a:solidFill>
                  <a:schemeClr val="tx2"/>
                </a:solidFill>
              </a:rPr>
              <a:t>Young </a:t>
            </a:r>
            <a:r>
              <a:rPr lang="es-MX" altLang="fr-FR" sz="2400" b="1" dirty="0" err="1">
                <a:solidFill>
                  <a:schemeClr val="tx2"/>
                </a:solidFill>
              </a:rPr>
              <a:t>Professionals</a:t>
            </a:r>
            <a:r>
              <a:rPr lang="es-MX" altLang="fr-FR" sz="2400" b="1" dirty="0">
                <a:solidFill>
                  <a:schemeClr val="tx2"/>
                </a:solidFill>
              </a:rPr>
              <a:t> </a:t>
            </a:r>
            <a:r>
              <a:rPr lang="es-MX" altLang="fr-FR" sz="2400" b="1" dirty="0" err="1">
                <a:solidFill>
                  <a:schemeClr val="tx2"/>
                </a:solidFill>
              </a:rPr>
              <a:t>Forum</a:t>
            </a:r>
            <a:r>
              <a:rPr lang="es-MX" altLang="fr-FR" sz="2400" b="1" dirty="0">
                <a:solidFill>
                  <a:schemeClr val="tx2"/>
                </a:solidFill>
              </a:rPr>
              <a:t> </a:t>
            </a:r>
            <a:r>
              <a:rPr lang="es-MX" altLang="fr-FR" sz="2400" b="1" dirty="0" err="1">
                <a:solidFill>
                  <a:schemeClr val="tx2"/>
                </a:solidFill>
              </a:rPr>
              <a:t>Steering</a:t>
            </a:r>
            <a:r>
              <a:rPr lang="es-MX" altLang="fr-FR" sz="2400" b="1" dirty="0">
                <a:solidFill>
                  <a:schemeClr val="tx2"/>
                </a:solidFill>
              </a:rPr>
              <a:t> </a:t>
            </a:r>
            <a:r>
              <a:rPr lang="es-MX" altLang="fr-FR" sz="2400" b="1" dirty="0" err="1">
                <a:solidFill>
                  <a:schemeClr val="tx2"/>
                </a:solidFill>
              </a:rPr>
              <a:t>Committee</a:t>
            </a:r>
            <a:r>
              <a:rPr lang="es-MX" altLang="fr-FR" sz="2400" b="1" dirty="0">
                <a:solidFill>
                  <a:schemeClr val="tx2"/>
                </a:solidFill>
              </a:rPr>
              <a:t> (YPFSC)</a:t>
            </a:r>
            <a:r>
              <a:rPr lang="es-MX" altLang="fr-FR" sz="2000" b="1" dirty="0">
                <a:solidFill>
                  <a:schemeClr val="tx2"/>
                </a:solidFill>
              </a:rPr>
              <a:t>: </a:t>
            </a:r>
          </a:p>
          <a:p>
            <a:pPr algn="just"/>
            <a:endParaRPr lang="es-MX" altLang="fr-FR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fr-FR" sz="2000" dirty="0">
                <a:solidFill>
                  <a:schemeClr val="tx2"/>
                </a:solidFill>
              </a:rPr>
              <a:t>Iniciativa presentada en </a:t>
            </a:r>
            <a:r>
              <a:rPr lang="es-MX" altLang="fr-FR" sz="2000" dirty="0" err="1">
                <a:solidFill>
                  <a:schemeClr val="tx2"/>
                </a:solidFill>
              </a:rPr>
              <a:t>Montreaux</a:t>
            </a:r>
            <a:r>
              <a:rPr lang="es-MX" altLang="fr-FR" sz="2000" dirty="0">
                <a:solidFill>
                  <a:schemeClr val="tx2"/>
                </a:solidFill>
              </a:rPr>
              <a:t>, en el 2001.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fr-FR" sz="2000" dirty="0">
                <a:solidFill>
                  <a:schemeClr val="tx2"/>
                </a:solidFill>
              </a:rPr>
              <a:t>YPFSC establecido formalmente en 2004.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fr-FR" sz="2000" dirty="0">
                <a:solidFill>
                  <a:schemeClr val="tx2"/>
                </a:solidFill>
              </a:rPr>
              <a:t>YPF es dirigido por un Comité de Jóvenes Profesionistas Voluntarios (SC),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fr-FR" sz="2000" dirty="0">
                <a:solidFill>
                  <a:schemeClr val="tx2"/>
                </a:solidFill>
              </a:rPr>
              <a:t>Integrado por 24 Jóvenes de 21 Asociaciones Miembro, para el 2018.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fr-FR" sz="2000" dirty="0">
                <a:solidFill>
                  <a:schemeClr val="tx2"/>
                </a:solidFill>
              </a:rPr>
              <a:t>Red de colaboradores de prácticamente todos los miembros de FIDIC.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E3865C91-58BB-4B68-A029-A80D676E1FA5}"/>
              </a:ext>
            </a:extLst>
          </p:cNvPr>
          <p:cNvSpPr txBox="1">
            <a:spLocks/>
          </p:cNvSpPr>
          <p:nvPr/>
        </p:nvSpPr>
        <p:spPr bwMode="auto">
          <a:xfrm>
            <a:off x="2267745" y="0"/>
            <a:ext cx="720080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550" b="1" dirty="0">
                <a:solidFill>
                  <a:schemeClr val="tx2"/>
                </a:solidFill>
                <a:latin typeface="Arial Black" pitchFamily="34" charset="0"/>
              </a:rPr>
              <a:t>3. Historia</a:t>
            </a:r>
          </a:p>
        </p:txBody>
      </p:sp>
    </p:spTree>
    <p:extLst>
      <p:ext uri="{BB962C8B-B14F-4D97-AF65-F5344CB8AC3E}">
        <p14:creationId xmlns:p14="http://schemas.microsoft.com/office/powerpoint/2010/main" val="41959809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7</a:t>
            </a:fld>
            <a:endParaRPr lang="en-GB" altLang="fr-FR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B0A58609-554A-42CA-860E-215B50412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350479"/>
              </p:ext>
            </p:extLst>
          </p:nvPr>
        </p:nvGraphicFramePr>
        <p:xfrm>
          <a:off x="313158" y="1410518"/>
          <a:ext cx="8060140" cy="391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7">
            <a:extLst>
              <a:ext uri="{FF2B5EF4-FFF2-40B4-BE49-F238E27FC236}">
                <a16:creationId xmlns:a16="http://schemas.microsoft.com/office/drawing/2014/main" xmlns="" id="{45EBE592-4988-4B66-88A3-50CC5006F12E}"/>
              </a:ext>
            </a:extLst>
          </p:cNvPr>
          <p:cNvSpPr/>
          <p:nvPr/>
        </p:nvSpPr>
        <p:spPr>
          <a:xfrm>
            <a:off x="1686973" y="908720"/>
            <a:ext cx="5457089" cy="5102885"/>
          </a:xfrm>
          <a:prstGeom prst="ellipse">
            <a:avLst/>
          </a:prstGeom>
          <a:noFill/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4B80B21A-19A9-4A2E-B193-C1CCBD921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5" y="1121350"/>
            <a:ext cx="1943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400" b="1" dirty="0">
                <a:solidFill>
                  <a:schemeClr val="accent1"/>
                </a:solidFill>
              </a:rPr>
              <a:t>FIDIC YPFSC 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xmlns="" id="{1035CE29-F5D0-4CFC-80B1-8B8D46FAC9F0}"/>
              </a:ext>
            </a:extLst>
          </p:cNvPr>
          <p:cNvSpPr/>
          <p:nvPr/>
        </p:nvSpPr>
        <p:spPr>
          <a:xfrm>
            <a:off x="3528412" y="1046667"/>
            <a:ext cx="1774209" cy="159945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xmlns="" id="{FF7FC44B-6CD3-4AE6-92DE-4D10F77E9807}"/>
              </a:ext>
            </a:extLst>
          </p:cNvPr>
          <p:cNvSpPr/>
          <p:nvPr/>
        </p:nvSpPr>
        <p:spPr>
          <a:xfrm>
            <a:off x="5033536" y="2620865"/>
            <a:ext cx="1774209" cy="159945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BBCCA9FA-2D64-4B62-8BB4-263BD25B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403" y="4667254"/>
            <a:ext cx="1069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C00000"/>
                </a:solidFill>
              </a:rPr>
              <a:t>Local YPs </a:t>
            </a: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xmlns="" id="{2CA15700-BEA4-4D3F-ABA9-7F0AF656A834}"/>
              </a:ext>
            </a:extLst>
          </p:cNvPr>
          <p:cNvSpPr/>
          <p:nvPr/>
        </p:nvSpPr>
        <p:spPr>
          <a:xfrm>
            <a:off x="1829769" y="2645775"/>
            <a:ext cx="1774209" cy="154964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97B7EE34-1FF4-421C-8A33-31047B5B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41617"/>
            <a:ext cx="8749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MX" altLang="fr-FR" sz="1600" b="1" dirty="0">
                <a:solidFill>
                  <a:schemeClr val="tx2"/>
                </a:solidFill>
              </a:rPr>
              <a:t>Comités de FIDIC </a:t>
            </a:r>
            <a:r>
              <a:rPr lang="es-MX" sz="1400" dirty="0">
                <a:solidFill>
                  <a:schemeClr val="tx2"/>
                </a:solidFill>
              </a:rPr>
              <a:t>(</a:t>
            </a:r>
            <a:r>
              <a:rPr lang="es-MX" sz="1400" dirty="0" err="1">
                <a:solidFill>
                  <a:schemeClr val="tx2"/>
                </a:solidFill>
              </a:rPr>
              <a:t>MA´s</a:t>
            </a:r>
            <a:r>
              <a:rPr lang="es-MX" sz="1400" dirty="0">
                <a:solidFill>
                  <a:schemeClr val="tx2"/>
                </a:solidFill>
              </a:rPr>
              <a:t> &amp; </a:t>
            </a:r>
            <a:r>
              <a:rPr lang="es-MX" sz="1400" dirty="0" err="1">
                <a:solidFill>
                  <a:schemeClr val="tx2"/>
                </a:solidFill>
              </a:rPr>
              <a:t>Member</a:t>
            </a:r>
            <a:r>
              <a:rPr lang="es-MX" sz="1400" dirty="0">
                <a:solidFill>
                  <a:schemeClr val="tx2"/>
                </a:solidFill>
              </a:rPr>
              <a:t> </a:t>
            </a:r>
            <a:r>
              <a:rPr lang="es-MX" sz="1400" dirty="0" err="1">
                <a:solidFill>
                  <a:schemeClr val="tx2"/>
                </a:solidFill>
              </a:rPr>
              <a:t>firms</a:t>
            </a:r>
            <a:r>
              <a:rPr lang="es-MX" sz="1400" dirty="0">
                <a:solidFill>
                  <a:schemeClr val="tx2"/>
                </a:solidFill>
              </a:rPr>
              <a:t>)</a:t>
            </a:r>
            <a:endParaRPr lang="es-MX" altLang="fr-FR" sz="1400" b="1" dirty="0">
              <a:solidFill>
                <a:schemeClr val="tx2"/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xmlns="" id="{5FB512D5-6BB4-40A2-B2FC-3BFAA7E9B61E}"/>
              </a:ext>
            </a:extLst>
          </p:cNvPr>
          <p:cNvSpPr/>
          <p:nvPr/>
        </p:nvSpPr>
        <p:spPr>
          <a:xfrm>
            <a:off x="3482439" y="4023706"/>
            <a:ext cx="1774209" cy="159945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A165878C-8252-487F-86DB-330595935EAA}"/>
              </a:ext>
            </a:extLst>
          </p:cNvPr>
          <p:cNvSpPr txBox="1">
            <a:spLocks/>
          </p:cNvSpPr>
          <p:nvPr/>
        </p:nvSpPr>
        <p:spPr bwMode="auto">
          <a:xfrm>
            <a:off x="2267745" y="0"/>
            <a:ext cx="720080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550" b="1" dirty="0">
                <a:solidFill>
                  <a:schemeClr val="tx2"/>
                </a:solidFill>
                <a:latin typeface="Arial Black" pitchFamily="34" charset="0"/>
              </a:rPr>
              <a:t>4. Comunidad </a:t>
            </a:r>
            <a:r>
              <a:rPr lang="es-MX" altLang="fr-FR" sz="1550" b="1" dirty="0">
                <a:solidFill>
                  <a:schemeClr val="tx2"/>
                </a:solidFill>
                <a:latin typeface="Arial Black" pitchFamily="34" charset="0"/>
              </a:rPr>
              <a:t>de Jóvenes Profesionistas de FIDIC</a:t>
            </a:r>
            <a:endParaRPr lang="es-MX" altLang="en-US" sz="155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49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96913" y="744538"/>
            <a:ext cx="639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n-US" sz="2000" b="1" dirty="0">
                <a:solidFill>
                  <a:schemeClr val="tx2"/>
                </a:solidFill>
              </a:rPr>
              <a:t>Grupos de Miembros Asociados</a:t>
            </a:r>
            <a:endParaRPr lang="es-MX" altLang="en-US" sz="2200" dirty="0">
              <a:solidFill>
                <a:srgbClr val="3333FF"/>
              </a:solidFill>
              <a:latin typeface="Arial Narrow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84213" y="3409950"/>
            <a:ext cx="639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n-US" sz="2000" b="1" dirty="0">
                <a:solidFill>
                  <a:schemeClr val="tx2"/>
                </a:solidFill>
              </a:rPr>
              <a:t>Federaciones Regionales</a:t>
            </a:r>
            <a:endParaRPr lang="es-MX" altLang="en-US" sz="2200" dirty="0">
              <a:solidFill>
                <a:srgbClr val="3333FF"/>
              </a:solidFill>
              <a:latin typeface="Arial Narrow" pitchFamily="34" charset="0"/>
            </a:endParaRPr>
          </a:p>
        </p:txBody>
      </p:sp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1329034"/>
            <a:ext cx="7208118" cy="208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" y="3944938"/>
            <a:ext cx="6992294" cy="213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136815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869160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766E6C8-4F75-47AC-8E29-6B08E32D1C33}"/>
              </a:ext>
            </a:extLst>
          </p:cNvPr>
          <p:cNvSpPr txBox="1">
            <a:spLocks/>
          </p:cNvSpPr>
          <p:nvPr/>
        </p:nvSpPr>
        <p:spPr bwMode="auto">
          <a:xfrm>
            <a:off x="2267745" y="0"/>
            <a:ext cx="720080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550" b="1" dirty="0">
                <a:solidFill>
                  <a:schemeClr val="tx2"/>
                </a:solidFill>
                <a:latin typeface="Arial Black" pitchFamily="34" charset="0"/>
              </a:rPr>
              <a:t>4. Comunidad </a:t>
            </a:r>
            <a:r>
              <a:rPr lang="es-MX" altLang="fr-FR" sz="1550" b="1" dirty="0">
                <a:solidFill>
                  <a:schemeClr val="tx2"/>
                </a:solidFill>
                <a:latin typeface="Arial Black" pitchFamily="34" charset="0"/>
              </a:rPr>
              <a:t>de Jóvenes Profesionistas de FIDIC</a:t>
            </a:r>
            <a:endParaRPr lang="es-MX" altLang="en-US" sz="155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27DF5-A969-4895-A261-D5752EC1AFDC}" type="slidenum">
              <a:rPr lang="en-GB" altLang="fr-FR"/>
              <a:pPr/>
              <a:t>9</a:t>
            </a:fld>
            <a:endParaRPr lang="en-GB" altLang="fr-FR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97B7EE34-1FF4-421C-8A33-31047B5B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11897"/>
            <a:ext cx="8749091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MX" altLang="fr-FR" b="1" dirty="0">
                <a:solidFill>
                  <a:schemeClr val="tx2"/>
                </a:solidFill>
              </a:rPr>
              <a:t>México </a:t>
            </a:r>
          </a:p>
          <a:p>
            <a:endParaRPr lang="es-MX" altLang="fr-FR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fr-FR" sz="1600" dirty="0">
                <a:solidFill>
                  <a:schemeClr val="tx2"/>
                </a:solidFill>
              </a:rPr>
              <a:t>Se presentó la iniciativa para la creación de un Grupo de Jóvenes, soportada por la Cámara Nacional de Empresas de Consultoría (CNEC México).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fr-FR" sz="1600" dirty="0">
                <a:solidFill>
                  <a:schemeClr val="tx2"/>
                </a:solidFill>
              </a:rPr>
              <a:t>Se busca integrar una red de Jóvenes Profesionistas, que se desempeñen en diferentes sectores relacionados con la Infraestructura, que, soportada por las Asociaciones miembro de la CNEC, propongan ideas innovadoras, Sustentables y sobre todo, que aporten un mayor valor a nuestra industria.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fr-FR" sz="1600" dirty="0">
                <a:solidFill>
                  <a:schemeClr val="tx2"/>
                </a:solidFill>
              </a:rPr>
              <a:t>Se tiene como objetivo contar con un Grupo de Jóvenes Profesionistas consolidado que participe activamente en las actividades que se realizarán con motivo del Congreso Internacional de Infraestructura México 2019.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A165878C-8252-487F-86DB-330595935EAA}"/>
              </a:ext>
            </a:extLst>
          </p:cNvPr>
          <p:cNvSpPr txBox="1">
            <a:spLocks/>
          </p:cNvSpPr>
          <p:nvPr/>
        </p:nvSpPr>
        <p:spPr bwMode="auto">
          <a:xfrm>
            <a:off x="2267745" y="0"/>
            <a:ext cx="7200800" cy="4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MX" altLang="en-US" sz="1550" b="1" dirty="0">
                <a:solidFill>
                  <a:schemeClr val="tx2"/>
                </a:solidFill>
                <a:latin typeface="Arial Black" pitchFamily="34" charset="0"/>
              </a:rPr>
              <a:t>4. Comunidad </a:t>
            </a:r>
            <a:r>
              <a:rPr lang="es-MX" altLang="fr-FR" sz="1550" b="1" dirty="0">
                <a:solidFill>
                  <a:schemeClr val="tx2"/>
                </a:solidFill>
                <a:latin typeface="Arial Black" pitchFamily="34" charset="0"/>
              </a:rPr>
              <a:t>de Jóvenes Profesionistas de FIDIC</a:t>
            </a:r>
            <a:endParaRPr lang="es-MX" altLang="en-US" sz="155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CEAA5BC-7924-4C6B-A809-96C4EC11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3773491"/>
            <a:ext cx="3894297" cy="21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719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1104</Words>
  <Application>Microsoft Office PowerPoint</Application>
  <PresentationFormat>Presentación en pantalla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Reuniones con el CE</vt:lpstr>
      <vt:lpstr>Presentación de PowerPoint</vt:lpstr>
      <vt:lpstr>Reuniones Cara a Cara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Sisto</dc:creator>
  <cp:lastModifiedBy>Puertoinca</cp:lastModifiedBy>
  <cp:revision>279</cp:revision>
  <cp:lastPrinted>2018-02-08T00:17:47Z</cp:lastPrinted>
  <dcterms:created xsi:type="dcterms:W3CDTF">2012-06-20T13:37:19Z</dcterms:created>
  <dcterms:modified xsi:type="dcterms:W3CDTF">2018-04-27T23:02:24Z</dcterms:modified>
</cp:coreProperties>
</file>